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305" r:id="rId5"/>
    <p:sldId id="311" r:id="rId6"/>
    <p:sldId id="318" r:id="rId7"/>
    <p:sldId id="319" r:id="rId8"/>
    <p:sldId id="688" r:id="rId9"/>
    <p:sldId id="689" r:id="rId10"/>
    <p:sldId id="315" r:id="rId11"/>
    <p:sldId id="683" r:id="rId12"/>
    <p:sldId id="684" r:id="rId13"/>
    <p:sldId id="685" r:id="rId14"/>
    <p:sldId id="678" r:id="rId15"/>
    <p:sldId id="680" r:id="rId16"/>
    <p:sldId id="312" r:id="rId17"/>
    <p:sldId id="320" r:id="rId18"/>
    <p:sldId id="316" r:id="rId19"/>
    <p:sldId id="313" r:id="rId20"/>
    <p:sldId id="686" r:id="rId21"/>
    <p:sldId id="687" r:id="rId22"/>
    <p:sldId id="682" r:id="rId23"/>
    <p:sldId id="314" r:id="rId24"/>
    <p:sldId id="681" r:id="rId25"/>
    <p:sldId id="317"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9" autoAdjust="0"/>
  </p:normalViewPr>
  <p:slideViewPr>
    <p:cSldViewPr snapToGrid="0">
      <p:cViewPr varScale="1">
        <p:scale>
          <a:sx n="114" d="100"/>
          <a:sy n="114" d="100"/>
        </p:scale>
        <p:origin x="41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2194AD-BC1D-40A5-8061-74ED970CF0EC}" type="doc">
      <dgm:prSet loTypeId="urn:microsoft.com/office/officeart/2016/7/layout/HexagonTimeline" loCatId="process" qsTypeId="urn:microsoft.com/office/officeart/2005/8/quickstyle/simple4" qsCatId="simple" csTypeId="urn:microsoft.com/office/officeart/2005/8/colors/accent1_2" csCatId="accent1" phldr="1"/>
      <dgm:spPr/>
      <dgm:t>
        <a:bodyPr/>
        <a:lstStyle/>
        <a:p>
          <a:endParaRPr lang="en-US"/>
        </a:p>
      </dgm:t>
    </dgm:pt>
    <dgm:pt modelId="{CF9C7F8B-ACA5-4AF8-A08B-0E80CF03A32B}" type="pres">
      <dgm:prSet presAssocID="{B52194AD-BC1D-40A5-8061-74ED970CF0EC}" presName="Name0" presStyleCnt="0">
        <dgm:presLayoutVars>
          <dgm:chMax/>
          <dgm:chPref/>
          <dgm:animLvl val="lvl"/>
        </dgm:presLayoutVars>
      </dgm:prSet>
      <dgm:spPr/>
    </dgm:pt>
  </dgm:ptLst>
  <dgm:cxnLst>
    <dgm:cxn modelId="{53019453-0969-41D9-8CC8-44ED82421A39}" type="presOf" srcId="{B52194AD-BC1D-40A5-8061-74ED970CF0EC}" destId="{CF9C7F8B-ACA5-4AF8-A08B-0E80CF03A32B}" srcOrd="0" destOrd="0" presId="urn:microsoft.com/office/officeart/2016/7/layout/Hexagon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8/7/2024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0828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8/7/2024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739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8/7/2024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7243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8/7/2024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82853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8/7/2024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97252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8/7/2024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92141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8/7/2024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3939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8/7/2024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949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8/7/2024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4737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8/7/2024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5516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8/7/2024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612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8/7/2024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03605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8/7/2024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929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8/7/2024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72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8/7/2024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148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8/7/2024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6911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8/7/2024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4230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8/7/2024</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3620715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support.minga.io/knowledge/how-students-create-their-own-hall-pass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12"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QuickStyle" Target="../diagrams/quickStyle1.xml"/><Relationship Id="rId11" Type="http://schemas.openxmlformats.org/officeDocument/2006/relationships/image" Target="../media/image9.png"/><Relationship Id="rId5" Type="http://schemas.openxmlformats.org/officeDocument/2006/relationships/diagramLayout" Target="../diagrams/layout1.xml"/><Relationship Id="rId10" Type="http://schemas.openxmlformats.org/officeDocument/2006/relationships/image" Target="../media/image8.png"/><Relationship Id="rId4" Type="http://schemas.openxmlformats.org/officeDocument/2006/relationships/diagramData" Target="../diagrams/data1.xm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csharp@paulding.k12.ga.us" TargetMode="External"/><Relationship Id="rId2" Type="http://schemas.openxmlformats.org/officeDocument/2006/relationships/hyperlink" Target="mailto:mwalraven@paulding.k12.g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10"/>
            <a:ext cx="12191980" cy="6857990"/>
          </a:xfrm>
          <a:prstGeom prst="rect">
            <a:avLst/>
          </a:prstGeom>
        </p:spPr>
      </p:pic>
      <p:sp useBgFill="1">
        <p:nvSpPr>
          <p:cNvPr id="83"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99829"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804336" y="1623412"/>
            <a:ext cx="3503122" cy="2287229"/>
          </a:xfrm>
        </p:spPr>
        <p:txBody>
          <a:bodyPr>
            <a:normAutofit/>
          </a:bodyPr>
          <a:lstStyle/>
          <a:p>
            <a:pPr algn="l"/>
            <a:r>
              <a:rPr lang="en-US" sz="4400" dirty="0"/>
              <a:t>12</a:t>
            </a:r>
            <a:r>
              <a:rPr lang="en-US" sz="4400" baseline="30000" dirty="0"/>
              <a:t>th</a:t>
            </a:r>
            <a:r>
              <a:rPr lang="en-US" sz="4400" dirty="0"/>
              <a:t> Grade Class Meeting</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661722" y="3990227"/>
            <a:ext cx="3503122" cy="1244361"/>
          </a:xfrm>
        </p:spPr>
        <p:txBody>
          <a:bodyPr>
            <a:normAutofit/>
          </a:bodyPr>
          <a:lstStyle/>
          <a:p>
            <a:pPr algn="l"/>
            <a:r>
              <a:rPr lang="en-US" sz="1800" dirty="0">
                <a:solidFill>
                  <a:srgbClr val="FC05CB"/>
                </a:solidFill>
              </a:rPr>
              <a:t>    Wednesday, August 7th, 2024</a:t>
            </a:r>
          </a:p>
        </p:txBody>
      </p:sp>
    </p:spTree>
    <p:extLst>
      <p:ext uri="{BB962C8B-B14F-4D97-AF65-F5344CB8AC3E}">
        <p14:creationId xmlns:p14="http://schemas.microsoft.com/office/powerpoint/2010/main" val="1946576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B916A-7668-FDBB-7F23-4D5582C4A0D5}"/>
              </a:ext>
            </a:extLst>
          </p:cNvPr>
          <p:cNvSpPr>
            <a:spLocks noGrp="1"/>
          </p:cNvSpPr>
          <p:nvPr>
            <p:ph type="title"/>
          </p:nvPr>
        </p:nvSpPr>
        <p:spPr/>
        <p:txBody>
          <a:bodyPr/>
          <a:lstStyle/>
          <a:p>
            <a:r>
              <a:rPr lang="en-US" b="1" dirty="0"/>
              <a:t>Where do I go to report?</a:t>
            </a:r>
          </a:p>
        </p:txBody>
      </p:sp>
      <p:sp>
        <p:nvSpPr>
          <p:cNvPr id="3" name="Content Placeholder 2">
            <a:extLst>
              <a:ext uri="{FF2B5EF4-FFF2-40B4-BE49-F238E27FC236}">
                <a16:creationId xmlns:a16="http://schemas.microsoft.com/office/drawing/2014/main" id="{4867527C-9D44-E366-2DF7-289B47B1821D}"/>
              </a:ext>
            </a:extLst>
          </p:cNvPr>
          <p:cNvSpPr>
            <a:spLocks noGrp="1"/>
          </p:cNvSpPr>
          <p:nvPr>
            <p:ph idx="1"/>
          </p:nvPr>
        </p:nvSpPr>
        <p:spPr/>
        <p:txBody>
          <a:bodyPr/>
          <a:lstStyle/>
          <a:p>
            <a:r>
              <a:rPr lang="en-US" sz="4800" dirty="0"/>
              <a:t>Teacher</a:t>
            </a:r>
          </a:p>
          <a:p>
            <a:r>
              <a:rPr lang="en-US" sz="4800" dirty="0"/>
              <a:t>Counselor</a:t>
            </a:r>
          </a:p>
          <a:p>
            <a:r>
              <a:rPr lang="en-US" sz="4800" dirty="0"/>
              <a:t>Administrator</a:t>
            </a:r>
          </a:p>
          <a:p>
            <a:endParaRPr lang="en-US" dirty="0"/>
          </a:p>
        </p:txBody>
      </p:sp>
    </p:spTree>
    <p:extLst>
      <p:ext uri="{BB962C8B-B14F-4D97-AF65-F5344CB8AC3E}">
        <p14:creationId xmlns:p14="http://schemas.microsoft.com/office/powerpoint/2010/main" val="3416318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58A9B-6326-4B7A-B73B-0F454B8F3433}"/>
              </a:ext>
            </a:extLst>
          </p:cNvPr>
          <p:cNvSpPr>
            <a:spLocks noGrp="1"/>
          </p:cNvSpPr>
          <p:nvPr>
            <p:ph type="title"/>
          </p:nvPr>
        </p:nvSpPr>
        <p:spPr>
          <a:xfrm>
            <a:off x="1036320" y="286603"/>
            <a:ext cx="10058400" cy="1450757"/>
          </a:xfrm>
        </p:spPr>
        <p:txBody>
          <a:bodyPr>
            <a:normAutofit/>
          </a:bodyPr>
          <a:lstStyle/>
          <a:p>
            <a:r>
              <a:rPr lang="en-US" dirty="0"/>
              <a:t>Beat the Bell Campaign!!</a:t>
            </a:r>
          </a:p>
        </p:txBody>
      </p:sp>
      <p:pic>
        <p:nvPicPr>
          <p:cNvPr id="4" name="Picture 4" descr="A picture containing clock&#10;&#10;Description automatically generated">
            <a:extLst>
              <a:ext uri="{FF2B5EF4-FFF2-40B4-BE49-F238E27FC236}">
                <a16:creationId xmlns:a16="http://schemas.microsoft.com/office/drawing/2014/main" id="{C4403C3A-FD4D-4E7F-AC22-A3295B4235FB}"/>
              </a:ext>
            </a:extLst>
          </p:cNvPr>
          <p:cNvPicPr>
            <a:picLocks noChangeAspect="1"/>
          </p:cNvPicPr>
          <p:nvPr/>
        </p:nvPicPr>
        <p:blipFill>
          <a:blip r:embed="rId2"/>
          <a:stretch>
            <a:fillRect/>
          </a:stretch>
        </p:blipFill>
        <p:spPr>
          <a:xfrm>
            <a:off x="309315" y="2095455"/>
            <a:ext cx="4168797" cy="4065023"/>
          </a:xfrm>
          <a:prstGeom prst="rect">
            <a:avLst/>
          </a:prstGeom>
        </p:spPr>
      </p:pic>
      <p:sp>
        <p:nvSpPr>
          <p:cNvPr id="3" name="Content Placeholder 2">
            <a:extLst>
              <a:ext uri="{FF2B5EF4-FFF2-40B4-BE49-F238E27FC236}">
                <a16:creationId xmlns:a16="http://schemas.microsoft.com/office/drawing/2014/main" id="{04C01411-1F67-46ED-8E1F-3242AA31A225}"/>
              </a:ext>
            </a:extLst>
          </p:cNvPr>
          <p:cNvSpPr>
            <a:spLocks noGrp="1"/>
          </p:cNvSpPr>
          <p:nvPr>
            <p:ph idx="1"/>
          </p:nvPr>
        </p:nvSpPr>
        <p:spPr>
          <a:xfrm>
            <a:off x="4684480" y="1737360"/>
            <a:ext cx="7286737" cy="5022362"/>
          </a:xfrm>
        </p:spPr>
        <p:txBody>
          <a:bodyPr vert="horz" lIns="0" tIns="45720" rIns="0" bIns="45720" rtlCol="0" anchor="t">
            <a:noAutofit/>
          </a:bodyPr>
          <a:lstStyle/>
          <a:p>
            <a:pPr>
              <a:buFont typeface="Wingdings" panose="020F0502020204030204" pitchFamily="34" charset="0"/>
              <a:buChar char="§"/>
            </a:pPr>
            <a:r>
              <a:rPr lang="en-US" sz="2800" dirty="0"/>
              <a:t>Beat the Bell:</a:t>
            </a:r>
          </a:p>
          <a:p>
            <a:pPr>
              <a:buFont typeface="Wingdings" panose="020F0502020204030204" pitchFamily="34" charset="0"/>
              <a:buChar char="§"/>
            </a:pPr>
            <a:r>
              <a:rPr lang="en-US" sz="2800" dirty="0"/>
              <a:t>Students are to use the most direct route to class and keep moving</a:t>
            </a:r>
          </a:p>
          <a:p>
            <a:pPr>
              <a:buFont typeface="Wingdings" panose="020F0502020204030204" pitchFamily="34" charset="0"/>
              <a:buChar char="§"/>
            </a:pPr>
            <a:r>
              <a:rPr lang="en-US" sz="2800" dirty="0"/>
              <a:t>Students are late to class after the first bell rings</a:t>
            </a:r>
          </a:p>
          <a:p>
            <a:pPr>
              <a:buFont typeface="Wingdings" panose="020F0502020204030204" pitchFamily="34" charset="0"/>
              <a:buChar char="§"/>
            </a:pPr>
            <a:r>
              <a:rPr lang="en-US" sz="2800" dirty="0"/>
              <a:t>Students who are late to class will enter the classroom to begin class, teachers will mark students tardy in IC while taking attendance</a:t>
            </a:r>
          </a:p>
          <a:p>
            <a:pPr>
              <a:buFont typeface="Wingdings" panose="020F0502020204030204" pitchFamily="34" charset="0"/>
              <a:buChar char="§"/>
            </a:pPr>
            <a:r>
              <a:rPr lang="en-US" sz="2800" dirty="0"/>
              <a:t>Students will be rewarded for arriving to class on time</a:t>
            </a:r>
          </a:p>
          <a:p>
            <a:endParaRPr lang="en-US" dirty="0"/>
          </a:p>
          <a:p>
            <a:endParaRPr lang="en-US" dirty="0"/>
          </a:p>
        </p:txBody>
      </p:sp>
    </p:spTree>
    <p:extLst>
      <p:ext uri="{BB962C8B-B14F-4D97-AF65-F5344CB8AC3E}">
        <p14:creationId xmlns:p14="http://schemas.microsoft.com/office/powerpoint/2010/main" val="62632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B9372-D3D7-4385-AF76-3364B5307F05}"/>
              </a:ext>
            </a:extLst>
          </p:cNvPr>
          <p:cNvSpPr>
            <a:spLocks noGrp="1"/>
          </p:cNvSpPr>
          <p:nvPr>
            <p:ph type="title"/>
          </p:nvPr>
        </p:nvSpPr>
        <p:spPr/>
        <p:txBody>
          <a:bodyPr/>
          <a:lstStyle/>
          <a:p>
            <a:r>
              <a:rPr lang="en-US" dirty="0"/>
              <a:t>Beat the Bell Incentives</a:t>
            </a:r>
          </a:p>
        </p:txBody>
      </p:sp>
      <p:graphicFrame>
        <p:nvGraphicFramePr>
          <p:cNvPr id="6" name="Table 6">
            <a:extLst>
              <a:ext uri="{FF2B5EF4-FFF2-40B4-BE49-F238E27FC236}">
                <a16:creationId xmlns:a16="http://schemas.microsoft.com/office/drawing/2014/main" id="{8B2749BF-7AE2-4F22-8848-1E1CFAAFBC83}"/>
              </a:ext>
            </a:extLst>
          </p:cNvPr>
          <p:cNvGraphicFramePr>
            <a:graphicFrameLocks noGrp="1"/>
          </p:cNvGraphicFramePr>
          <p:nvPr>
            <p:ph idx="1"/>
          </p:nvPr>
        </p:nvGraphicFramePr>
        <p:xfrm>
          <a:off x="1096963" y="2108199"/>
          <a:ext cx="10058397" cy="3831129"/>
        </p:xfrm>
        <a:graphic>
          <a:graphicData uri="http://schemas.openxmlformats.org/drawingml/2006/table">
            <a:tbl>
              <a:tblPr firstRow="1" bandRow="1">
                <a:tableStyleId>{5C22544A-7EE6-4342-B048-85BDC9FD1C3A}</a:tableStyleId>
              </a:tblPr>
              <a:tblGrid>
                <a:gridCol w="3352799">
                  <a:extLst>
                    <a:ext uri="{9D8B030D-6E8A-4147-A177-3AD203B41FA5}">
                      <a16:colId xmlns:a16="http://schemas.microsoft.com/office/drawing/2014/main" val="2706216316"/>
                    </a:ext>
                  </a:extLst>
                </a:gridCol>
                <a:gridCol w="3352799">
                  <a:extLst>
                    <a:ext uri="{9D8B030D-6E8A-4147-A177-3AD203B41FA5}">
                      <a16:colId xmlns:a16="http://schemas.microsoft.com/office/drawing/2014/main" val="2574654999"/>
                    </a:ext>
                  </a:extLst>
                </a:gridCol>
                <a:gridCol w="3352799">
                  <a:extLst>
                    <a:ext uri="{9D8B030D-6E8A-4147-A177-3AD203B41FA5}">
                      <a16:colId xmlns:a16="http://schemas.microsoft.com/office/drawing/2014/main" val="4250557938"/>
                    </a:ext>
                  </a:extLst>
                </a:gridCol>
              </a:tblGrid>
              <a:tr h="1277043">
                <a:tc>
                  <a:txBody>
                    <a:bodyPr/>
                    <a:lstStyle/>
                    <a:p>
                      <a:pPr algn="ctr"/>
                      <a:r>
                        <a:rPr lang="en-US" dirty="0"/>
                        <a:t>Time Frame</a:t>
                      </a:r>
                    </a:p>
                  </a:txBody>
                  <a:tcPr/>
                </a:tc>
                <a:tc>
                  <a:txBody>
                    <a:bodyPr/>
                    <a:lstStyle/>
                    <a:p>
                      <a:pPr algn="ctr"/>
                      <a:r>
                        <a:rPr lang="en-US" dirty="0"/>
                        <a:t>Eligibility Requirements </a:t>
                      </a:r>
                    </a:p>
                  </a:txBody>
                  <a:tcPr/>
                </a:tc>
                <a:tc>
                  <a:txBody>
                    <a:bodyPr/>
                    <a:lstStyle/>
                    <a:p>
                      <a:pPr algn="ctr"/>
                      <a:r>
                        <a:rPr lang="en-US" dirty="0"/>
                        <a:t>Tentative Incentives</a:t>
                      </a:r>
                    </a:p>
                  </a:txBody>
                  <a:tcPr/>
                </a:tc>
                <a:extLst>
                  <a:ext uri="{0D108BD9-81ED-4DB2-BD59-A6C34878D82A}">
                    <a16:rowId xmlns:a16="http://schemas.microsoft.com/office/drawing/2014/main" val="9338691"/>
                  </a:ext>
                </a:extLst>
              </a:tr>
              <a:tr h="1277043">
                <a:tc>
                  <a:txBody>
                    <a:bodyPr/>
                    <a:lstStyle/>
                    <a:p>
                      <a:r>
                        <a:rPr lang="en-US" dirty="0"/>
                        <a:t>First 9 Weeks (Fall)</a:t>
                      </a:r>
                    </a:p>
                  </a:txBody>
                  <a:tcPr/>
                </a:tc>
                <a:tc>
                  <a:txBody>
                    <a:bodyPr/>
                    <a:lstStyle/>
                    <a:p>
                      <a:r>
                        <a:rPr lang="en-US" dirty="0"/>
                        <a:t>0 Tardies</a:t>
                      </a:r>
                    </a:p>
                  </a:txBody>
                  <a:tcPr/>
                </a:tc>
                <a:tc>
                  <a:txBody>
                    <a:bodyPr/>
                    <a:lstStyle/>
                    <a:p>
                      <a:r>
                        <a:rPr lang="en-US" dirty="0"/>
                        <a:t>Snack and Chat (Field Day Event)</a:t>
                      </a:r>
                    </a:p>
                  </a:txBody>
                  <a:tcPr/>
                </a:tc>
                <a:extLst>
                  <a:ext uri="{0D108BD9-81ED-4DB2-BD59-A6C34878D82A}">
                    <a16:rowId xmlns:a16="http://schemas.microsoft.com/office/drawing/2014/main" val="455179105"/>
                  </a:ext>
                </a:extLst>
              </a:tr>
              <a:tr h="1277043">
                <a:tc>
                  <a:txBody>
                    <a:bodyPr/>
                    <a:lstStyle/>
                    <a:p>
                      <a:r>
                        <a:rPr lang="en-US" dirty="0"/>
                        <a:t>Fall Semester</a:t>
                      </a:r>
                    </a:p>
                  </a:txBody>
                  <a:tcPr/>
                </a:tc>
                <a:tc>
                  <a:txBody>
                    <a:bodyPr/>
                    <a:lstStyle/>
                    <a:p>
                      <a:r>
                        <a:rPr lang="en-US" dirty="0"/>
                        <a:t>1 Tardy or less</a:t>
                      </a:r>
                    </a:p>
                  </a:txBody>
                  <a:tcPr/>
                </a:tc>
                <a:tc>
                  <a:txBody>
                    <a:bodyPr/>
                    <a:lstStyle/>
                    <a:p>
                      <a:r>
                        <a:rPr lang="en-US" dirty="0"/>
                        <a:t>Christmas Movie Event</a:t>
                      </a:r>
                    </a:p>
                  </a:txBody>
                  <a:tcPr/>
                </a:tc>
                <a:extLst>
                  <a:ext uri="{0D108BD9-81ED-4DB2-BD59-A6C34878D82A}">
                    <a16:rowId xmlns:a16="http://schemas.microsoft.com/office/drawing/2014/main" val="1468823502"/>
                  </a:ext>
                </a:extLst>
              </a:tr>
            </a:tbl>
          </a:graphicData>
        </a:graphic>
      </p:graphicFrame>
    </p:spTree>
    <p:extLst>
      <p:ext uri="{BB962C8B-B14F-4D97-AF65-F5344CB8AC3E}">
        <p14:creationId xmlns:p14="http://schemas.microsoft.com/office/powerpoint/2010/main" val="36870650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BF6EC-1F3C-4D04-9A1B-4B679E9B73D9}"/>
              </a:ext>
            </a:extLst>
          </p:cNvPr>
          <p:cNvSpPr>
            <a:spLocks noGrp="1"/>
          </p:cNvSpPr>
          <p:nvPr>
            <p:ph type="title"/>
          </p:nvPr>
        </p:nvSpPr>
        <p:spPr>
          <a:xfrm>
            <a:off x="562103" y="-101844"/>
            <a:ext cx="10353762" cy="1257300"/>
          </a:xfrm>
        </p:spPr>
        <p:txBody>
          <a:bodyPr/>
          <a:lstStyle/>
          <a:p>
            <a:r>
              <a:rPr lang="en-US" dirty="0"/>
              <a:t>Dress Code</a:t>
            </a:r>
          </a:p>
        </p:txBody>
      </p:sp>
      <p:sp>
        <p:nvSpPr>
          <p:cNvPr id="3" name="Content Placeholder 2">
            <a:extLst>
              <a:ext uri="{FF2B5EF4-FFF2-40B4-BE49-F238E27FC236}">
                <a16:creationId xmlns:a16="http://schemas.microsoft.com/office/drawing/2014/main" id="{07C94613-2B27-4F35-8887-6E30FDF4B38F}"/>
              </a:ext>
            </a:extLst>
          </p:cNvPr>
          <p:cNvSpPr>
            <a:spLocks noGrp="1"/>
          </p:cNvSpPr>
          <p:nvPr>
            <p:ph idx="1"/>
          </p:nvPr>
        </p:nvSpPr>
        <p:spPr>
          <a:xfrm>
            <a:off x="164122" y="1155456"/>
            <a:ext cx="11793415" cy="5220432"/>
          </a:xfrm>
        </p:spPr>
        <p:txBody>
          <a:bodyPr>
            <a:normAutofit fontScale="77500" lnSpcReduction="20000"/>
          </a:bodyPr>
          <a:lstStyle/>
          <a:p>
            <a:pPr algn="l">
              <a:buFont typeface="Arial" panose="020B0604020202020204" pitchFamily="34" charset="0"/>
              <a:buChar char="•"/>
            </a:pPr>
            <a:r>
              <a:rPr lang="en-US" sz="1800" dirty="0">
                <a:effectLst/>
                <a:latin typeface="Aptos" panose="020B0004020202020204" pitchFamily="34" charset="0"/>
              </a:rPr>
              <a:t>Clothes with</a:t>
            </a:r>
            <a:r>
              <a:rPr lang="en-US" sz="1800" b="0" i="0" dirty="0">
                <a:effectLst/>
                <a:latin typeface="Aptos" panose="020B0004020202020204" pitchFamily="34" charset="0"/>
              </a:rPr>
              <a:t> holes, frays, rips, or tears, </a:t>
            </a:r>
            <a:r>
              <a:rPr lang="en-US" sz="1800" b="1" i="0" dirty="0">
                <a:solidFill>
                  <a:srgbClr val="FFFF00"/>
                </a:solidFill>
                <a:effectLst/>
                <a:latin typeface="Aptos" panose="020B0004020202020204" pitchFamily="34" charset="0"/>
              </a:rPr>
              <a:t>which are revealing or inappropriate</a:t>
            </a:r>
            <a:r>
              <a:rPr lang="en-US" sz="1800" b="0" i="0" dirty="0">
                <a:effectLst/>
                <a:latin typeface="Aptos" panose="020B0004020202020204" pitchFamily="34" charset="0"/>
              </a:rPr>
              <a:t>, above the mid-thigh </a:t>
            </a:r>
          </a:p>
          <a:p>
            <a:pPr algn="l">
              <a:buFont typeface="Arial" panose="020B0604020202020204" pitchFamily="34" charset="0"/>
              <a:buChar char="•"/>
            </a:pPr>
            <a:r>
              <a:rPr lang="en-US" sz="1800" b="1" i="0" dirty="0">
                <a:solidFill>
                  <a:srgbClr val="FFFF00"/>
                </a:solidFill>
                <a:effectLst/>
                <a:latin typeface="Aptos" panose="020B0004020202020204" pitchFamily="34" charset="0"/>
              </a:rPr>
              <a:t>See-through clothing</a:t>
            </a:r>
          </a:p>
          <a:p>
            <a:pPr algn="l">
              <a:buFont typeface="Arial" panose="020B0604020202020204" pitchFamily="34" charset="0"/>
              <a:buChar char="•"/>
            </a:pPr>
            <a:r>
              <a:rPr lang="en-US" sz="1800" b="0" i="0" dirty="0">
                <a:effectLst/>
                <a:latin typeface="Aptos" panose="020B0004020202020204" pitchFamily="34" charset="0"/>
              </a:rPr>
              <a:t>Sleeveless shirts, blouses, without appropriate (tight-fitting) armholes</a:t>
            </a:r>
          </a:p>
          <a:p>
            <a:pPr algn="l">
              <a:buFont typeface="Arial" panose="020B0604020202020204" pitchFamily="34" charset="0"/>
              <a:buChar char="•"/>
            </a:pPr>
            <a:r>
              <a:rPr lang="en-US" sz="1800" b="0" i="0" dirty="0">
                <a:effectLst/>
                <a:latin typeface="Aptos" panose="020B0004020202020204" pitchFamily="34" charset="0"/>
              </a:rPr>
              <a:t>Deep-scooped necklines</a:t>
            </a:r>
          </a:p>
          <a:p>
            <a:pPr algn="l">
              <a:buFont typeface="Arial" panose="020B0604020202020204" pitchFamily="34" charset="0"/>
              <a:buChar char="•"/>
            </a:pPr>
            <a:r>
              <a:rPr lang="en-US" sz="1800" b="0" i="0" dirty="0">
                <a:effectLst/>
                <a:latin typeface="Aptos" panose="020B0004020202020204" pitchFamily="34" charset="0"/>
              </a:rPr>
              <a:t>Clothing that shows the </a:t>
            </a:r>
            <a:r>
              <a:rPr lang="en-US" sz="1800" b="1" i="0" dirty="0">
                <a:solidFill>
                  <a:srgbClr val="FFFF00"/>
                </a:solidFill>
                <a:effectLst/>
                <a:latin typeface="Aptos" panose="020B0004020202020204" pitchFamily="34" charset="0"/>
              </a:rPr>
              <a:t>bare midriff</a:t>
            </a:r>
            <a:r>
              <a:rPr lang="en-US" sz="1800" b="0" i="0" dirty="0">
                <a:effectLst/>
                <a:latin typeface="Aptos" panose="020B0004020202020204" pitchFamily="34" charset="0"/>
              </a:rPr>
              <a:t>, </a:t>
            </a:r>
            <a:r>
              <a:rPr lang="en-US" sz="1800" b="1" i="0" dirty="0">
                <a:solidFill>
                  <a:srgbClr val="FFFF00"/>
                </a:solidFill>
                <a:effectLst/>
                <a:latin typeface="Aptos" panose="020B0004020202020204" pitchFamily="34" charset="0"/>
              </a:rPr>
              <a:t>bare back </a:t>
            </a:r>
            <a:r>
              <a:rPr lang="en-US" sz="1800" b="0" i="0" dirty="0">
                <a:effectLst/>
                <a:latin typeface="Aptos" panose="020B0004020202020204" pitchFamily="34" charset="0"/>
              </a:rPr>
              <a:t>or </a:t>
            </a:r>
            <a:r>
              <a:rPr lang="en-US" sz="1800" b="1" i="0" dirty="0">
                <a:solidFill>
                  <a:srgbClr val="FFFF00"/>
                </a:solidFill>
                <a:effectLst/>
                <a:latin typeface="Aptos" panose="020B0004020202020204" pitchFamily="34" charset="0"/>
              </a:rPr>
              <a:t>bare shoulders</a:t>
            </a:r>
            <a:endParaRPr lang="en-US" sz="1800" b="0" i="0" dirty="0">
              <a:effectLst/>
              <a:latin typeface="Aptos" panose="020B0004020202020204" pitchFamily="34" charset="0"/>
            </a:endParaRPr>
          </a:p>
          <a:p>
            <a:pPr algn="l">
              <a:buFont typeface="Arial" panose="020B0604020202020204" pitchFamily="34" charset="0"/>
              <a:buChar char="•"/>
            </a:pPr>
            <a:r>
              <a:rPr lang="en-US" sz="1800" b="1" i="0" dirty="0">
                <a:solidFill>
                  <a:srgbClr val="FFFF00"/>
                </a:solidFill>
                <a:effectLst/>
                <a:latin typeface="Aptos" panose="020B0004020202020204" pitchFamily="34" charset="0"/>
              </a:rPr>
              <a:t>Pajamas</a:t>
            </a:r>
            <a:r>
              <a:rPr lang="en-US" sz="1800" b="0" i="0" dirty="0">
                <a:effectLst/>
                <a:latin typeface="Aptos" panose="020B0004020202020204" pitchFamily="34" charset="0"/>
              </a:rPr>
              <a:t>, </a:t>
            </a:r>
            <a:r>
              <a:rPr lang="en-US" sz="1800" b="1" i="0" dirty="0">
                <a:solidFill>
                  <a:srgbClr val="FFFF00"/>
                </a:solidFill>
                <a:effectLst/>
                <a:latin typeface="Aptos" panose="020B0004020202020204" pitchFamily="34" charset="0"/>
              </a:rPr>
              <a:t>bedroom shoes</a:t>
            </a:r>
            <a:r>
              <a:rPr lang="en-US" sz="1800" b="0" i="0" dirty="0">
                <a:effectLst/>
                <a:latin typeface="Aptos" panose="020B0004020202020204" pitchFamily="34" charset="0"/>
              </a:rPr>
              <a:t>, or other </a:t>
            </a:r>
            <a:r>
              <a:rPr lang="en-US" sz="1800" b="1" i="0" dirty="0">
                <a:solidFill>
                  <a:srgbClr val="FFFF00"/>
                </a:solidFill>
                <a:effectLst/>
                <a:latin typeface="Aptos" panose="020B0004020202020204" pitchFamily="34" charset="0"/>
              </a:rPr>
              <a:t>sleepwear</a:t>
            </a:r>
          </a:p>
          <a:p>
            <a:pPr algn="l">
              <a:buFont typeface="Arial" panose="020B0604020202020204" pitchFamily="34" charset="0"/>
              <a:buChar char="•"/>
            </a:pPr>
            <a:r>
              <a:rPr lang="en-US" sz="1800" b="0" i="0" dirty="0">
                <a:effectLst/>
                <a:latin typeface="Aptos" panose="020B0004020202020204" pitchFamily="34" charset="0"/>
              </a:rPr>
              <a:t>Articles of clothing which </a:t>
            </a:r>
            <a:r>
              <a:rPr lang="en-US" sz="1800" b="1" i="0" dirty="0">
                <a:solidFill>
                  <a:srgbClr val="FFFF00"/>
                </a:solidFill>
                <a:effectLst/>
                <a:latin typeface="Aptos" panose="020B0004020202020204" pitchFamily="34" charset="0"/>
              </a:rPr>
              <a:t>advertise or display the symbols of drugs, tobacco products or alcoholic beverages</a:t>
            </a:r>
            <a:r>
              <a:rPr lang="en-US" sz="1800" b="0" i="0" dirty="0">
                <a:effectLst/>
                <a:latin typeface="Aptos" panose="020B0004020202020204" pitchFamily="34" charset="0"/>
              </a:rPr>
              <a:t>;</a:t>
            </a:r>
          </a:p>
          <a:p>
            <a:pPr algn="l">
              <a:buFont typeface="Arial" panose="020B0604020202020204" pitchFamily="34" charset="0"/>
              <a:buChar char="•"/>
            </a:pPr>
            <a:r>
              <a:rPr lang="en-US" sz="1800" b="0" i="0" dirty="0">
                <a:effectLst/>
                <a:latin typeface="Aptos" panose="020B0004020202020204" pitchFamily="34" charset="0"/>
              </a:rPr>
              <a:t>Clothing which may be considered </a:t>
            </a:r>
            <a:r>
              <a:rPr lang="en-US" sz="1800" b="1" i="0" dirty="0">
                <a:solidFill>
                  <a:srgbClr val="FFFF00"/>
                </a:solidFill>
                <a:effectLst/>
                <a:latin typeface="Aptos" panose="020B0004020202020204" pitchFamily="34" charset="0"/>
              </a:rPr>
              <a:t>racially insensitive</a:t>
            </a:r>
            <a:r>
              <a:rPr lang="en-US" sz="1800" b="0" i="0" dirty="0">
                <a:effectLst/>
                <a:latin typeface="Aptos" panose="020B0004020202020204" pitchFamily="34" charset="0"/>
              </a:rPr>
              <a:t>, or which </a:t>
            </a:r>
            <a:r>
              <a:rPr lang="en-US" sz="1800" b="1" i="0" dirty="0">
                <a:solidFill>
                  <a:srgbClr val="FFFF00"/>
                </a:solidFill>
                <a:effectLst/>
                <a:latin typeface="Aptos" panose="020B0004020202020204" pitchFamily="34" charset="0"/>
              </a:rPr>
              <a:t>displays or implies profane or obscene language or symbols</a:t>
            </a:r>
            <a:r>
              <a:rPr lang="en-US" sz="1800" b="0" i="0" dirty="0">
                <a:effectLst/>
                <a:latin typeface="Aptos" panose="020B0004020202020204" pitchFamily="34" charset="0"/>
              </a:rPr>
              <a:t>;</a:t>
            </a:r>
          </a:p>
          <a:p>
            <a:pPr algn="l">
              <a:buFont typeface="Arial" panose="020B0604020202020204" pitchFamily="34" charset="0"/>
              <a:buChar char="•"/>
            </a:pPr>
            <a:r>
              <a:rPr lang="en-US" sz="1800" b="1" i="0" dirty="0">
                <a:solidFill>
                  <a:srgbClr val="FFFF00"/>
                </a:solidFill>
                <a:effectLst/>
                <a:latin typeface="Aptos" panose="020B0004020202020204" pitchFamily="34" charset="0"/>
              </a:rPr>
              <a:t>Emblems, insignias, badges, tattoos, or other symbols </a:t>
            </a:r>
            <a:r>
              <a:rPr lang="en-US" sz="1800" b="0" i="0" dirty="0">
                <a:effectLst/>
                <a:latin typeface="Aptos" panose="020B0004020202020204" pitchFamily="34" charset="0"/>
              </a:rPr>
              <a:t>where the effect thereof is to </a:t>
            </a:r>
            <a:r>
              <a:rPr lang="en-US" sz="1800" b="1" i="0" dirty="0">
                <a:solidFill>
                  <a:srgbClr val="FFFF00"/>
                </a:solidFill>
                <a:effectLst/>
                <a:latin typeface="Aptos" panose="020B0004020202020204" pitchFamily="34" charset="0"/>
              </a:rPr>
              <a:t>unreasonably attract the attention of other students or cause disruption </a:t>
            </a:r>
            <a:r>
              <a:rPr lang="en-US" sz="1800" b="0" i="0" dirty="0">
                <a:effectLst/>
                <a:latin typeface="Aptos" panose="020B0004020202020204" pitchFamily="34" charset="0"/>
              </a:rPr>
              <a:t>or interference with the operation of the school;</a:t>
            </a:r>
          </a:p>
          <a:p>
            <a:pPr algn="l">
              <a:buFont typeface="Arial" panose="020B0604020202020204" pitchFamily="34" charset="0"/>
              <a:buChar char="•"/>
            </a:pPr>
            <a:r>
              <a:rPr lang="en-US" sz="1800" b="1" i="0" dirty="0">
                <a:solidFill>
                  <a:srgbClr val="FFFF00"/>
                </a:solidFill>
                <a:effectLst/>
                <a:latin typeface="Aptos" panose="020B0004020202020204" pitchFamily="34" charset="0"/>
              </a:rPr>
              <a:t>Head wear of any kind that obscures a student's face or identity </a:t>
            </a:r>
            <a:r>
              <a:rPr lang="en-US" sz="1800" b="0" i="0" dirty="0">
                <a:effectLst/>
                <a:latin typeface="Aptos" panose="020B0004020202020204" pitchFamily="34" charset="0"/>
              </a:rPr>
              <a:t>will not be permitted.  Any head wear of any kind that is deemed by school administration as a distraction or interfering with a teacher's ability to engage, teach and/or communicate with students will not be permitted** </a:t>
            </a:r>
            <a:endParaRPr lang="en-US" sz="1800" dirty="0">
              <a:effectLst/>
              <a:latin typeface="Aptos" panose="020B0004020202020204" pitchFamily="34" charset="0"/>
            </a:endParaRPr>
          </a:p>
          <a:p>
            <a:pPr algn="l">
              <a:buFont typeface="Arial" panose="020B0604020202020204" pitchFamily="34" charset="0"/>
              <a:buChar char="•"/>
            </a:pPr>
            <a:r>
              <a:rPr lang="en-US" sz="1800" b="0" i="0" dirty="0">
                <a:effectLst/>
                <a:latin typeface="Aptos" panose="020B0004020202020204" pitchFamily="34" charset="0"/>
              </a:rPr>
              <a:t>Chains hanging from wallets or clothing</a:t>
            </a:r>
          </a:p>
          <a:p>
            <a:pPr algn="l">
              <a:buFont typeface="Arial" panose="020B0604020202020204" pitchFamily="34" charset="0"/>
              <a:buChar char="•"/>
            </a:pPr>
            <a:r>
              <a:rPr lang="en-US" sz="1800" b="1" i="0" dirty="0">
                <a:solidFill>
                  <a:srgbClr val="FFFF00"/>
                </a:solidFill>
                <a:effectLst/>
                <a:latin typeface="Aptos" panose="020B0004020202020204" pitchFamily="34" charset="0"/>
              </a:rPr>
              <a:t>Exposure of undergarments of any type</a:t>
            </a:r>
          </a:p>
          <a:p>
            <a:pPr algn="l">
              <a:buFont typeface="Arial" panose="020B0604020202020204" pitchFamily="34" charset="0"/>
              <a:buChar char="•"/>
            </a:pPr>
            <a:r>
              <a:rPr lang="en-US" sz="1800" b="0" i="0" dirty="0">
                <a:effectLst/>
                <a:latin typeface="Aptos" panose="020B0004020202020204" pitchFamily="34" charset="0"/>
              </a:rPr>
              <a:t>Display or wearing of any gang </a:t>
            </a:r>
            <a:r>
              <a:rPr lang="en-US" sz="1800" b="1" i="0" dirty="0">
                <a:solidFill>
                  <a:srgbClr val="FFFF00"/>
                </a:solidFill>
                <a:effectLst/>
                <a:latin typeface="Aptos" panose="020B0004020202020204" pitchFamily="34" charset="0"/>
              </a:rPr>
              <a:t>articles, paraphernalia or clothing </a:t>
            </a:r>
            <a:r>
              <a:rPr lang="en-US" sz="1800" b="0" i="0" dirty="0">
                <a:effectLst/>
                <a:latin typeface="Aptos" panose="020B0004020202020204" pitchFamily="34" charset="0"/>
              </a:rPr>
              <a:t>that can be </a:t>
            </a:r>
            <a:r>
              <a:rPr lang="en-US" sz="1800" b="1" i="0" dirty="0">
                <a:solidFill>
                  <a:srgbClr val="FFFF00"/>
                </a:solidFill>
                <a:effectLst/>
                <a:latin typeface="Aptos" panose="020B0004020202020204" pitchFamily="34" charset="0"/>
              </a:rPr>
              <a:t>construed as being gang related </a:t>
            </a:r>
            <a:r>
              <a:rPr lang="en-US" sz="1800" b="0" i="0" dirty="0">
                <a:effectLst/>
                <a:latin typeface="Aptos" panose="020B0004020202020204" pitchFamily="34" charset="0"/>
              </a:rPr>
              <a:t>(e.g. bandanas, sweat bands, head rags, etc.)</a:t>
            </a:r>
          </a:p>
          <a:p>
            <a:pPr algn="l">
              <a:buFont typeface="Arial" panose="020B0604020202020204" pitchFamily="34" charset="0"/>
              <a:buChar char="•"/>
            </a:pPr>
            <a:r>
              <a:rPr lang="en-US" sz="1800" b="0" i="0" dirty="0">
                <a:effectLst/>
                <a:latin typeface="Aptos" panose="020B0004020202020204" pitchFamily="34" charset="0"/>
              </a:rPr>
              <a:t>Jewelry that is offensive, distracts, or is studded or pointed is unacceptable.  Heavy chains are not allowed.</a:t>
            </a:r>
          </a:p>
          <a:p>
            <a:pPr marL="36900" indent="0">
              <a:buNone/>
            </a:pPr>
            <a:endParaRPr lang="en-US" dirty="0"/>
          </a:p>
        </p:txBody>
      </p:sp>
      <p:sp>
        <p:nvSpPr>
          <p:cNvPr id="4" name="TextBox 3">
            <a:extLst>
              <a:ext uri="{FF2B5EF4-FFF2-40B4-BE49-F238E27FC236}">
                <a16:creationId xmlns:a16="http://schemas.microsoft.com/office/drawing/2014/main" id="{EDAA9049-4838-40EC-8790-50CC4075522D}"/>
              </a:ext>
            </a:extLst>
          </p:cNvPr>
          <p:cNvSpPr txBox="1"/>
          <p:nvPr/>
        </p:nvSpPr>
        <p:spPr>
          <a:xfrm>
            <a:off x="8063249" y="6375888"/>
            <a:ext cx="6408616" cy="276999"/>
          </a:xfrm>
          <a:prstGeom prst="rect">
            <a:avLst/>
          </a:prstGeom>
          <a:noFill/>
        </p:spPr>
        <p:txBody>
          <a:bodyPr wrap="square" rtlCol="0">
            <a:spAutoFit/>
          </a:bodyPr>
          <a:lstStyle/>
          <a:p>
            <a:r>
              <a:rPr lang="en-US" sz="1200" dirty="0"/>
              <a:t>**Religious or medicals reasons to be approved by the principal</a:t>
            </a:r>
          </a:p>
        </p:txBody>
      </p:sp>
    </p:spTree>
    <p:extLst>
      <p:ext uri="{BB962C8B-B14F-4D97-AF65-F5344CB8AC3E}">
        <p14:creationId xmlns:p14="http://schemas.microsoft.com/office/powerpoint/2010/main" val="181703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52A24-B1B8-40EE-BBBA-B52580D333D9}"/>
              </a:ext>
            </a:extLst>
          </p:cNvPr>
          <p:cNvSpPr>
            <a:spLocks noGrp="1"/>
          </p:cNvSpPr>
          <p:nvPr>
            <p:ph type="title"/>
          </p:nvPr>
        </p:nvSpPr>
        <p:spPr>
          <a:xfrm>
            <a:off x="515210" y="0"/>
            <a:ext cx="10353762" cy="1257300"/>
          </a:xfrm>
        </p:spPr>
        <p:txBody>
          <a:bodyPr/>
          <a:lstStyle/>
          <a:p>
            <a:r>
              <a:rPr lang="en-US" dirty="0"/>
              <a:t>Parking</a:t>
            </a:r>
          </a:p>
        </p:txBody>
      </p:sp>
      <p:sp>
        <p:nvSpPr>
          <p:cNvPr id="3" name="Content Placeholder 2">
            <a:extLst>
              <a:ext uri="{FF2B5EF4-FFF2-40B4-BE49-F238E27FC236}">
                <a16:creationId xmlns:a16="http://schemas.microsoft.com/office/drawing/2014/main" id="{9B7D3421-C69B-430A-BF15-6D0A61912548}"/>
              </a:ext>
            </a:extLst>
          </p:cNvPr>
          <p:cNvSpPr>
            <a:spLocks noGrp="1"/>
          </p:cNvSpPr>
          <p:nvPr>
            <p:ph idx="1"/>
          </p:nvPr>
        </p:nvSpPr>
        <p:spPr>
          <a:xfrm>
            <a:off x="351692" y="984738"/>
            <a:ext cx="11738708" cy="5697416"/>
          </a:xfrm>
        </p:spPr>
        <p:txBody>
          <a:bodyPr>
            <a:normAutofit/>
          </a:bodyPr>
          <a:lstStyle/>
          <a:p>
            <a:endParaRPr lang="en-US" sz="1800" dirty="0">
              <a:effectLst/>
              <a:latin typeface="Times New Roman" panose="02020603050405020304" pitchFamily="18" charset="0"/>
              <a:ea typeface="Times New Roman" panose="02020603050405020304" pitchFamily="18" charset="0"/>
            </a:endParaRPr>
          </a:p>
          <a:p>
            <a:r>
              <a:rPr lang="en-US" sz="1800" b="1" dirty="0">
                <a:solidFill>
                  <a:srgbClr val="FFFF00"/>
                </a:solidFill>
                <a:effectLst/>
                <a:latin typeface="Times New Roman" panose="02020603050405020304" pitchFamily="18" charset="0"/>
                <a:ea typeface="Times New Roman" panose="02020603050405020304" pitchFamily="18" charset="0"/>
              </a:rPr>
              <a:t>You need to have a parking pass if you park in the student parking lot</a:t>
            </a:r>
            <a:r>
              <a:rPr lang="en-US" sz="1800" dirty="0">
                <a:effectLst/>
                <a:latin typeface="Times New Roman" panose="02020603050405020304" pitchFamily="18" charset="0"/>
                <a:ea typeface="Times New Roman" panose="02020603050405020304" pitchFamily="18" charset="0"/>
              </a:rPr>
              <a:t>. </a:t>
            </a:r>
          </a:p>
          <a:p>
            <a:r>
              <a:rPr lang="en-US" sz="1800" dirty="0">
                <a:effectLst/>
                <a:latin typeface="Times New Roman" panose="02020603050405020304" pitchFamily="18" charset="0"/>
                <a:ea typeface="Times New Roman" panose="02020603050405020304" pitchFamily="18" charset="0"/>
              </a:rPr>
              <a:t>You can obtain Student Parking information and application by visiting the following:</a:t>
            </a:r>
          </a:p>
          <a:p>
            <a:pPr lvl="1"/>
            <a:r>
              <a:rPr lang="en-US" sz="1600" dirty="0">
                <a:effectLst/>
                <a:latin typeface="Times New Roman" panose="02020603050405020304" pitchFamily="18" charset="0"/>
                <a:ea typeface="Times New Roman" panose="02020603050405020304" pitchFamily="18" charset="0"/>
              </a:rPr>
              <a:t>Paulding County High School Website </a:t>
            </a:r>
            <a:r>
              <a:rPr lang="en-US" sz="1600" dirty="0">
                <a:effectLst/>
                <a:latin typeface="Times New Roman" panose="02020603050405020304" pitchFamily="18" charset="0"/>
                <a:ea typeface="Times New Roman" panose="02020603050405020304" pitchFamily="18" charset="0"/>
                <a:sym typeface="Wingdings" panose="05000000000000000000" pitchFamily="2" charset="2"/>
              </a:rPr>
              <a:t> ‘</a:t>
            </a:r>
            <a:r>
              <a:rPr lang="en-US" sz="1600" i="1" dirty="0">
                <a:effectLst/>
                <a:latin typeface="Times New Roman" panose="02020603050405020304" pitchFamily="18" charset="0"/>
                <a:ea typeface="Times New Roman" panose="02020603050405020304" pitchFamily="18" charset="0"/>
                <a:sym typeface="Wingdings" panose="05000000000000000000" pitchFamily="2" charset="2"/>
              </a:rPr>
              <a:t>Student</a:t>
            </a:r>
            <a:r>
              <a:rPr lang="en-US" sz="1600" dirty="0">
                <a:effectLst/>
                <a:latin typeface="Times New Roman" panose="02020603050405020304" pitchFamily="18" charset="0"/>
                <a:ea typeface="Times New Roman" panose="02020603050405020304" pitchFamily="18" charset="0"/>
                <a:sym typeface="Wingdings" panose="05000000000000000000" pitchFamily="2" charset="2"/>
              </a:rPr>
              <a:t> </a:t>
            </a:r>
            <a:r>
              <a:rPr lang="en-US" sz="1600" i="1" dirty="0">
                <a:effectLst/>
                <a:latin typeface="Times New Roman" panose="02020603050405020304" pitchFamily="18" charset="0"/>
                <a:ea typeface="Times New Roman" panose="02020603050405020304" pitchFamily="18" charset="0"/>
                <a:sym typeface="Wingdings" panose="05000000000000000000" pitchFamily="2" charset="2"/>
              </a:rPr>
              <a:t>Resources’</a:t>
            </a:r>
            <a:r>
              <a:rPr lang="en-US" sz="1600" dirty="0">
                <a:effectLst/>
                <a:latin typeface="Times New Roman" panose="02020603050405020304" pitchFamily="18" charset="0"/>
                <a:ea typeface="Times New Roman" panose="02020603050405020304" pitchFamily="18" charset="0"/>
                <a:sym typeface="Wingdings" panose="05000000000000000000" pitchFamily="2" charset="2"/>
              </a:rPr>
              <a:t>  ‘</a:t>
            </a:r>
            <a:r>
              <a:rPr lang="en-US" sz="1600" i="1" dirty="0">
                <a:effectLst/>
                <a:latin typeface="Times New Roman" panose="02020603050405020304" pitchFamily="18" charset="0"/>
                <a:ea typeface="Times New Roman" panose="02020603050405020304" pitchFamily="18" charset="0"/>
                <a:sym typeface="Wingdings" panose="05000000000000000000" pitchFamily="2" charset="2"/>
              </a:rPr>
              <a:t>Student</a:t>
            </a:r>
            <a:r>
              <a:rPr lang="en-US" sz="1600" dirty="0">
                <a:effectLst/>
                <a:latin typeface="Times New Roman" panose="02020603050405020304" pitchFamily="18" charset="0"/>
                <a:ea typeface="Times New Roman" panose="02020603050405020304" pitchFamily="18" charset="0"/>
                <a:sym typeface="Wingdings" panose="05000000000000000000" pitchFamily="2" charset="2"/>
              </a:rPr>
              <a:t> </a:t>
            </a:r>
            <a:r>
              <a:rPr lang="en-US" sz="1600" i="1" dirty="0">
                <a:effectLst/>
                <a:latin typeface="Times New Roman" panose="02020603050405020304" pitchFamily="18" charset="0"/>
                <a:ea typeface="Times New Roman" panose="02020603050405020304" pitchFamily="18" charset="0"/>
                <a:sym typeface="Wingdings" panose="05000000000000000000" pitchFamily="2" charset="2"/>
              </a:rPr>
              <a:t>Parking’</a:t>
            </a:r>
          </a:p>
          <a:p>
            <a:pPr lvl="1"/>
            <a:r>
              <a:rPr lang="en-US" sz="1600" dirty="0">
                <a:effectLst/>
                <a:latin typeface="Times New Roman" panose="02020603050405020304" pitchFamily="18" charset="0"/>
                <a:ea typeface="Times New Roman" panose="02020603050405020304" pitchFamily="18" charset="0"/>
                <a:sym typeface="Wingdings" panose="05000000000000000000" pitchFamily="2" charset="2"/>
              </a:rPr>
              <a:t>Must pay via RevTrak</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Parking is a privilege. It can be taken away.</a:t>
            </a:r>
          </a:p>
          <a:p>
            <a:r>
              <a:rPr lang="en-US" sz="1800" dirty="0">
                <a:effectLst/>
                <a:latin typeface="Times New Roman" panose="02020603050405020304" pitchFamily="18" charset="0"/>
                <a:ea typeface="Times New Roman" panose="02020603050405020304" pitchFamily="18" charset="0"/>
              </a:rPr>
              <a:t>All students must park in their designated parking space. The designated space is located on the parking pass. </a:t>
            </a:r>
          </a:p>
          <a:p>
            <a:r>
              <a:rPr lang="en-US" sz="1800" dirty="0">
                <a:effectLst/>
                <a:latin typeface="Times New Roman" panose="02020603050405020304" pitchFamily="18" charset="0"/>
                <a:ea typeface="Times New Roman" panose="02020603050405020304" pitchFamily="18" charset="0"/>
              </a:rPr>
              <a:t>Must have a parking permit and it to be visibly displayed in your front windshield.</a:t>
            </a:r>
          </a:p>
          <a:p>
            <a:r>
              <a:rPr lang="en-US" sz="1800" b="1" i="1" dirty="0">
                <a:effectLst/>
                <a:latin typeface="Times New Roman" panose="02020603050405020304" pitchFamily="18" charset="0"/>
                <a:ea typeface="Times New Roman" panose="02020603050405020304" pitchFamily="18" charset="0"/>
              </a:rPr>
              <a:t>‘Upon arriving at school, the student is to park the vehicle properly and disembark from the vehicle immediately.  Students are not allowed to sit in vehicles or loiter in the parking lot for any reason.’</a:t>
            </a:r>
          </a:p>
          <a:p>
            <a:r>
              <a:rPr lang="en-US" sz="1800" dirty="0">
                <a:effectLst/>
                <a:latin typeface="Times New Roman" panose="02020603050405020304" pitchFamily="18" charset="0"/>
                <a:ea typeface="Times New Roman" panose="02020603050405020304" pitchFamily="18" charset="0"/>
              </a:rPr>
              <a:t>If you choose to not follow the rules, consequences may include, but not limited to:</a:t>
            </a:r>
          </a:p>
          <a:p>
            <a:pPr lvl="2"/>
            <a:r>
              <a:rPr lang="en-US" sz="1300" dirty="0">
                <a:effectLst/>
                <a:latin typeface="Times New Roman" panose="02020603050405020304" pitchFamily="18" charset="0"/>
                <a:ea typeface="Times New Roman" panose="02020603050405020304" pitchFamily="18" charset="0"/>
              </a:rPr>
              <a:t>Detention</a:t>
            </a:r>
          </a:p>
          <a:p>
            <a:pPr lvl="2"/>
            <a:r>
              <a:rPr lang="en-US" sz="1300" dirty="0">
                <a:effectLst/>
                <a:latin typeface="Times New Roman" panose="02020603050405020304" pitchFamily="18" charset="0"/>
                <a:ea typeface="Times New Roman" panose="02020603050405020304" pitchFamily="18" charset="0"/>
              </a:rPr>
              <a:t>ISS</a:t>
            </a:r>
          </a:p>
          <a:p>
            <a:pPr lvl="2"/>
            <a:r>
              <a:rPr lang="en-US" sz="1300" dirty="0">
                <a:effectLst/>
                <a:latin typeface="Times New Roman" panose="02020603050405020304" pitchFamily="18" charset="0"/>
                <a:ea typeface="Times New Roman" panose="02020603050405020304" pitchFamily="18" charset="0"/>
              </a:rPr>
              <a:t>Temporary or permanent loss of  driving privileges </a:t>
            </a:r>
          </a:p>
          <a:p>
            <a:endParaRPr lang="en-US" dirty="0"/>
          </a:p>
        </p:txBody>
      </p:sp>
    </p:spTree>
    <p:extLst>
      <p:ext uri="{BB962C8B-B14F-4D97-AF65-F5344CB8AC3E}">
        <p14:creationId xmlns:p14="http://schemas.microsoft.com/office/powerpoint/2010/main" val="2666211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13AD7-FCE1-4D9A-8E4B-F347CDF20624}"/>
              </a:ext>
            </a:extLst>
          </p:cNvPr>
          <p:cNvSpPr>
            <a:spLocks noGrp="1"/>
          </p:cNvSpPr>
          <p:nvPr>
            <p:ph type="title"/>
          </p:nvPr>
        </p:nvSpPr>
        <p:spPr/>
        <p:txBody>
          <a:bodyPr/>
          <a:lstStyle/>
          <a:p>
            <a:r>
              <a:rPr lang="en-US" dirty="0"/>
              <a:t>Vaping</a:t>
            </a:r>
          </a:p>
        </p:txBody>
      </p:sp>
      <p:sp>
        <p:nvSpPr>
          <p:cNvPr id="3" name="Content Placeholder 2">
            <a:extLst>
              <a:ext uri="{FF2B5EF4-FFF2-40B4-BE49-F238E27FC236}">
                <a16:creationId xmlns:a16="http://schemas.microsoft.com/office/drawing/2014/main" id="{9A8267FC-D3A9-41AC-8BDF-F602EF1F3CB9}"/>
              </a:ext>
            </a:extLst>
          </p:cNvPr>
          <p:cNvSpPr>
            <a:spLocks noGrp="1"/>
          </p:cNvSpPr>
          <p:nvPr>
            <p:ph idx="1"/>
          </p:nvPr>
        </p:nvSpPr>
        <p:spPr>
          <a:xfrm>
            <a:off x="289168" y="2076450"/>
            <a:ext cx="11496431" cy="3714749"/>
          </a:xfrm>
        </p:spPr>
        <p:txBody>
          <a:bodyPr/>
          <a:lstStyle/>
          <a:p>
            <a:pPr marL="0" marR="0" indent="0" algn="l">
              <a:spcBef>
                <a:spcPts val="0"/>
              </a:spcBef>
              <a:spcAft>
                <a:spcPts val="0"/>
              </a:spcAft>
              <a:buNone/>
              <a:tabLst>
                <a:tab pos="342900" algn="l"/>
                <a:tab pos="628650" algn="l"/>
                <a:tab pos="800100" algn="l"/>
              </a:tabLst>
            </a:pPr>
            <a:r>
              <a:rPr lang="en-US" sz="1800" dirty="0">
                <a:effectLst/>
                <a:latin typeface="Times New Roman" panose="02020603050405020304" pitchFamily="18" charset="0"/>
                <a:ea typeface="Times" panose="02020603050405020304" pitchFamily="18" charset="0"/>
              </a:rPr>
              <a:t>STUDENT POSSESSION OF ANY VAPING DEVICE WILL RESULT IN THE FOLLOWING CONSEQUENCES:</a:t>
            </a:r>
          </a:p>
          <a:p>
            <a:pPr marL="0" marR="0" indent="0" algn="l">
              <a:spcBef>
                <a:spcPts val="0"/>
              </a:spcBef>
              <a:spcAft>
                <a:spcPts val="0"/>
              </a:spcAft>
              <a:buNone/>
              <a:tabLst>
                <a:tab pos="342900" algn="l"/>
                <a:tab pos="628650" algn="l"/>
                <a:tab pos="800100" algn="l"/>
              </a:tabLst>
            </a:pPr>
            <a:r>
              <a:rPr lang="en-US" sz="1800" dirty="0">
                <a:effectLst/>
                <a:latin typeface="Times New Roman" panose="02020603050405020304" pitchFamily="18" charset="0"/>
                <a:ea typeface="Times" panose="02020603050405020304" pitchFamily="18" charset="0"/>
              </a:rPr>
              <a:t> </a:t>
            </a:r>
          </a:p>
          <a:p>
            <a:pPr marL="0" indent="0">
              <a:spcBef>
                <a:spcPts val="0"/>
              </a:spcBef>
              <a:spcAft>
                <a:spcPts val="0"/>
              </a:spcAft>
              <a:buNone/>
              <a:tabLst>
                <a:tab pos="342900" algn="l"/>
                <a:tab pos="628650" algn="l"/>
                <a:tab pos="800100" algn="l"/>
              </a:tabLst>
            </a:pPr>
            <a:r>
              <a:rPr lang="en-US" sz="1800" dirty="0">
                <a:effectLst/>
                <a:latin typeface="Times New Roman" panose="02020603050405020304" pitchFamily="18" charset="0"/>
                <a:ea typeface="Times" panose="02020603050405020304" pitchFamily="18" charset="0"/>
              </a:rPr>
              <a:t>             </a:t>
            </a:r>
            <a:r>
              <a:rPr lang="en-US" sz="1800" u="sng" dirty="0">
                <a:effectLst/>
                <a:latin typeface="Times New Roman" panose="02020603050405020304" pitchFamily="18" charset="0"/>
                <a:ea typeface="Times" panose="02020603050405020304" pitchFamily="18" charset="0"/>
              </a:rPr>
              <a:t>1st Offense</a:t>
            </a:r>
            <a:r>
              <a:rPr lang="en-US" sz="1800" dirty="0">
                <a:effectLst/>
                <a:latin typeface="Times New Roman" panose="02020603050405020304" pitchFamily="18" charset="0"/>
                <a:ea typeface="Times" panose="02020603050405020304" pitchFamily="18" charset="0"/>
              </a:rPr>
              <a:t>: 5 days in-school suspension</a:t>
            </a:r>
          </a:p>
          <a:p>
            <a:pPr marL="0" marR="0" indent="0" algn="l">
              <a:spcBef>
                <a:spcPts val="0"/>
              </a:spcBef>
              <a:spcAft>
                <a:spcPts val="0"/>
              </a:spcAft>
              <a:buNone/>
              <a:tabLst>
                <a:tab pos="342900" algn="l"/>
                <a:tab pos="628650" algn="l"/>
                <a:tab pos="800100" algn="l"/>
              </a:tabLst>
            </a:pPr>
            <a:r>
              <a:rPr lang="en-US" sz="1800" dirty="0">
                <a:effectLst/>
                <a:latin typeface="Times New Roman" panose="02020603050405020304" pitchFamily="18" charset="0"/>
                <a:ea typeface="Times" panose="02020603050405020304" pitchFamily="18" charset="0"/>
              </a:rPr>
              <a:t>             </a:t>
            </a:r>
            <a:r>
              <a:rPr lang="en-US" sz="1800" u="sng" dirty="0">
                <a:effectLst/>
                <a:latin typeface="Times New Roman" panose="02020603050405020304" pitchFamily="18" charset="0"/>
                <a:ea typeface="Times" panose="02020603050405020304" pitchFamily="18" charset="0"/>
              </a:rPr>
              <a:t>2nd Offense</a:t>
            </a:r>
            <a:r>
              <a:rPr lang="en-US" sz="1800" dirty="0">
                <a:effectLst/>
                <a:latin typeface="Times New Roman" panose="02020603050405020304" pitchFamily="18" charset="0"/>
                <a:ea typeface="Times" panose="02020603050405020304" pitchFamily="18" charset="0"/>
              </a:rPr>
              <a:t>: 5 days out-of-school suspension</a:t>
            </a:r>
          </a:p>
          <a:p>
            <a:pPr marL="0" marR="0" indent="0" algn="l">
              <a:spcBef>
                <a:spcPts val="0"/>
              </a:spcBef>
              <a:spcAft>
                <a:spcPts val="0"/>
              </a:spcAft>
              <a:buNone/>
              <a:tabLst>
                <a:tab pos="342900" algn="l"/>
                <a:tab pos="628650" algn="l"/>
                <a:tab pos="800100" algn="l"/>
              </a:tabLst>
            </a:pPr>
            <a:r>
              <a:rPr lang="en-US" sz="1800" dirty="0">
                <a:effectLst/>
                <a:latin typeface="Times New Roman" panose="02020603050405020304" pitchFamily="18" charset="0"/>
                <a:ea typeface="Times" panose="02020603050405020304" pitchFamily="18" charset="0"/>
              </a:rPr>
              <a:t>             </a:t>
            </a:r>
            <a:r>
              <a:rPr lang="en-US" sz="1800" u="sng" dirty="0">
                <a:effectLst/>
                <a:latin typeface="Times New Roman" panose="02020603050405020304" pitchFamily="18" charset="0"/>
                <a:ea typeface="Times" panose="02020603050405020304" pitchFamily="18" charset="0"/>
              </a:rPr>
              <a:t>3rd Offense</a:t>
            </a:r>
            <a:r>
              <a:rPr lang="en-US" sz="1800" dirty="0">
                <a:effectLst/>
                <a:latin typeface="Times New Roman" panose="02020603050405020304" pitchFamily="18" charset="0"/>
                <a:ea typeface="Times" panose="02020603050405020304" pitchFamily="18" charset="0"/>
              </a:rPr>
              <a:t>: 10 days out-of-school suspension </a:t>
            </a:r>
          </a:p>
          <a:p>
            <a:pPr marL="0" marR="0" indent="0" algn="l">
              <a:spcBef>
                <a:spcPts val="0"/>
              </a:spcBef>
              <a:spcAft>
                <a:spcPts val="0"/>
              </a:spcAft>
              <a:buNone/>
              <a:tabLst>
                <a:tab pos="342900" algn="l"/>
                <a:tab pos="628650" algn="l"/>
                <a:tab pos="800100" algn="l"/>
              </a:tabLst>
            </a:pPr>
            <a:r>
              <a:rPr lang="en-US" sz="1800" dirty="0">
                <a:effectLst/>
                <a:latin typeface="Times New Roman" panose="02020603050405020304" pitchFamily="18" charset="0"/>
                <a:ea typeface="Times" panose="02020603050405020304" pitchFamily="18" charset="0"/>
              </a:rPr>
              <a:t>             </a:t>
            </a:r>
            <a:r>
              <a:rPr lang="en-US" sz="1800" u="sng" dirty="0">
                <a:effectLst/>
                <a:latin typeface="Times New Roman" panose="02020603050405020304" pitchFamily="18" charset="0"/>
                <a:ea typeface="Times" panose="02020603050405020304" pitchFamily="18" charset="0"/>
              </a:rPr>
              <a:t>4</a:t>
            </a:r>
            <a:r>
              <a:rPr lang="en-US" sz="1800" u="sng" baseline="30000" dirty="0">
                <a:effectLst/>
                <a:latin typeface="Times New Roman" panose="02020603050405020304" pitchFamily="18" charset="0"/>
                <a:ea typeface="Times" panose="02020603050405020304" pitchFamily="18" charset="0"/>
              </a:rPr>
              <a:t>th</a:t>
            </a:r>
            <a:r>
              <a:rPr lang="en-US" sz="1800" u="sng" dirty="0">
                <a:effectLst/>
                <a:latin typeface="Times New Roman" panose="02020603050405020304" pitchFamily="18" charset="0"/>
                <a:ea typeface="Times" panose="02020603050405020304" pitchFamily="18" charset="0"/>
              </a:rPr>
              <a:t> and Subsequent Offenses</a:t>
            </a:r>
            <a:r>
              <a:rPr lang="en-US" sz="1800" dirty="0">
                <a:effectLst/>
                <a:latin typeface="Times New Roman" panose="02020603050405020304" pitchFamily="18" charset="0"/>
                <a:ea typeface="Times" panose="02020603050405020304" pitchFamily="18" charset="0"/>
              </a:rPr>
              <a:t>: Long-term suspension or expulsion. </a:t>
            </a:r>
          </a:p>
          <a:p>
            <a:endParaRPr lang="en-US" dirty="0"/>
          </a:p>
          <a:p>
            <a:r>
              <a:rPr lang="en-US" dirty="0"/>
              <a:t>THC detected in a vaping device has a consequence that starts at minimum of 10 days out-of-school suspension to long-term suspension/expulsion.</a:t>
            </a:r>
          </a:p>
        </p:txBody>
      </p:sp>
    </p:spTree>
    <p:extLst>
      <p:ext uri="{BB962C8B-B14F-4D97-AF65-F5344CB8AC3E}">
        <p14:creationId xmlns:p14="http://schemas.microsoft.com/office/powerpoint/2010/main" val="2724812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C4797-4F12-4BB9-BD32-87844CEAFC2C}"/>
              </a:ext>
            </a:extLst>
          </p:cNvPr>
          <p:cNvSpPr>
            <a:spLocks noGrp="1"/>
          </p:cNvSpPr>
          <p:nvPr>
            <p:ph type="title"/>
          </p:nvPr>
        </p:nvSpPr>
        <p:spPr/>
        <p:txBody>
          <a:bodyPr/>
          <a:lstStyle/>
          <a:p>
            <a:r>
              <a:rPr lang="en-US" dirty="0"/>
              <a:t>Expectations</a:t>
            </a:r>
          </a:p>
        </p:txBody>
      </p:sp>
      <p:sp>
        <p:nvSpPr>
          <p:cNvPr id="3" name="Content Placeholder 2">
            <a:extLst>
              <a:ext uri="{FF2B5EF4-FFF2-40B4-BE49-F238E27FC236}">
                <a16:creationId xmlns:a16="http://schemas.microsoft.com/office/drawing/2014/main" id="{5F5A9521-2356-4115-8372-60D83A318B78}"/>
              </a:ext>
            </a:extLst>
          </p:cNvPr>
          <p:cNvSpPr>
            <a:spLocks noGrp="1"/>
          </p:cNvSpPr>
          <p:nvPr>
            <p:ph idx="1"/>
          </p:nvPr>
        </p:nvSpPr>
        <p:spPr/>
        <p:txBody>
          <a:bodyPr/>
          <a:lstStyle/>
          <a:p>
            <a:r>
              <a:rPr lang="en-US" dirty="0"/>
              <a:t>Be to school on time and in the classroom by 1</a:t>
            </a:r>
            <a:r>
              <a:rPr lang="en-US" baseline="30000" dirty="0"/>
              <a:t>st</a:t>
            </a:r>
            <a:r>
              <a:rPr lang="en-US" dirty="0"/>
              <a:t> bell (8:35 am).</a:t>
            </a:r>
          </a:p>
          <a:p>
            <a:r>
              <a:rPr lang="en-US" dirty="0"/>
              <a:t>If driving- After parking, proceed immediately into the school. </a:t>
            </a:r>
          </a:p>
          <a:p>
            <a:r>
              <a:rPr lang="en-US" dirty="0"/>
              <a:t>No congregating in hallways; when the bell rings you go straight to your next class.</a:t>
            </a:r>
          </a:p>
          <a:p>
            <a:r>
              <a:rPr lang="en-US" dirty="0"/>
              <a:t>Utilize the restrooms nearest to your classroom; not across campus. </a:t>
            </a:r>
          </a:p>
          <a:p>
            <a:r>
              <a:rPr lang="en-US" dirty="0"/>
              <a:t>Cellphones are not out in class.</a:t>
            </a:r>
            <a:endParaRPr lang="en-US" sz="1400" dirty="0"/>
          </a:p>
        </p:txBody>
      </p:sp>
    </p:spTree>
    <p:extLst>
      <p:ext uri="{BB962C8B-B14F-4D97-AF65-F5344CB8AC3E}">
        <p14:creationId xmlns:p14="http://schemas.microsoft.com/office/powerpoint/2010/main" val="889844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C4797-4F12-4BB9-BD32-87844CEAFC2C}"/>
              </a:ext>
            </a:extLst>
          </p:cNvPr>
          <p:cNvSpPr>
            <a:spLocks noGrp="1"/>
          </p:cNvSpPr>
          <p:nvPr>
            <p:ph type="title"/>
          </p:nvPr>
        </p:nvSpPr>
        <p:spPr>
          <a:xfrm>
            <a:off x="919119" y="232096"/>
            <a:ext cx="10353762" cy="1257300"/>
          </a:xfrm>
        </p:spPr>
        <p:txBody>
          <a:bodyPr>
            <a:normAutofit fontScale="90000"/>
          </a:bodyPr>
          <a:lstStyle/>
          <a:p>
            <a:r>
              <a:rPr lang="en-US" dirty="0"/>
              <a:t>Personal Communications/ Electronic Devices Policy</a:t>
            </a:r>
            <a:br>
              <a:rPr lang="en-US" dirty="0"/>
            </a:br>
            <a:r>
              <a:rPr lang="en-US" sz="1800" dirty="0"/>
              <a:t>(PCSD Handbook pgs. 16-17)</a:t>
            </a:r>
          </a:p>
        </p:txBody>
      </p:sp>
      <p:sp>
        <p:nvSpPr>
          <p:cNvPr id="3" name="Content Placeholder 2">
            <a:extLst>
              <a:ext uri="{FF2B5EF4-FFF2-40B4-BE49-F238E27FC236}">
                <a16:creationId xmlns:a16="http://schemas.microsoft.com/office/drawing/2014/main" id="{5F5A9521-2356-4115-8372-60D83A318B78}"/>
              </a:ext>
            </a:extLst>
          </p:cNvPr>
          <p:cNvSpPr>
            <a:spLocks noGrp="1"/>
          </p:cNvSpPr>
          <p:nvPr>
            <p:ph idx="1"/>
          </p:nvPr>
        </p:nvSpPr>
        <p:spPr>
          <a:xfrm>
            <a:off x="478172" y="1711354"/>
            <a:ext cx="11635531" cy="5146646"/>
          </a:xfrm>
        </p:spPr>
        <p:txBody>
          <a:bodyPr>
            <a:normAutofit fontScale="70000" lnSpcReduction="20000"/>
          </a:bodyPr>
          <a:lstStyle/>
          <a:p>
            <a:r>
              <a:rPr lang="en-US" dirty="0"/>
              <a:t>Students shall not use, display, or turn on cellular phones or electronic devices during instructional time, class change time, breakfast or lunch without permission of the administration and/or teacher. (Consequence- Level 1)</a:t>
            </a:r>
          </a:p>
          <a:p>
            <a:r>
              <a:rPr lang="en-US" dirty="0"/>
              <a:t>Students shall not use personal technology resources to distribute or display inappropriate material. Inappropriate material does not serve an instructional or educational purpose. (Consequence- Level 2-3 and law enforcement)</a:t>
            </a:r>
          </a:p>
          <a:p>
            <a:r>
              <a:rPr lang="en-US" dirty="0"/>
              <a:t>Students shall not use personal technology devices to access chat rooms/social networking sites such as Facebook, Twitter, Instagram or Snapchat, etc., during the regular school day for non-instructional purposes and without the express permission of the teacher. (Consequence- Level 1-2)</a:t>
            </a:r>
          </a:p>
          <a:p>
            <a:r>
              <a:rPr lang="en-US" dirty="0"/>
              <a:t>Students shall not use audio or visual recording devices without the permission of a school administrator. This includes, but is not limited to, using recording devices to video, photograph or record misbehaviors or to violate the privacy of others. (Consequence- Level 1-3)</a:t>
            </a:r>
          </a:p>
          <a:p>
            <a:r>
              <a:rPr lang="en-US" dirty="0"/>
              <a:t>Cell phones/smart phones containing evidence of potential criminal activity …..may be permanently confiscated and provided to law enforcement. Students who use cell phones or visual recording devices to participate in inappropriate behavior or film inappropriate activity at school or to violate someone’s privacy may also be charged with a violation of the Student Code of Conduct. Behaviors that could result in disciplinary action include but are not limited to: </a:t>
            </a:r>
          </a:p>
          <a:p>
            <a:pPr lvl="1"/>
            <a:r>
              <a:rPr lang="en-US" dirty="0"/>
              <a:t>sending or showing inappropriate picture/video to another (other than a staff member); </a:t>
            </a:r>
          </a:p>
          <a:p>
            <a:pPr lvl="1"/>
            <a:r>
              <a:rPr lang="en-US" dirty="0"/>
              <a:t>sending or showing a picture/video of a student’s misconduct to another (other than a staff member); 	</a:t>
            </a:r>
          </a:p>
          <a:p>
            <a:pPr lvl="1"/>
            <a:r>
              <a:rPr lang="en-US" dirty="0"/>
              <a:t>or knowingly viewing an inappropriate picture/video on another’s device. Students charged with violating the Student Code of Conduct, may have the device confiscated by the school administrator or designee (Consequence- Level 2-3) </a:t>
            </a:r>
          </a:p>
          <a:p>
            <a:endParaRPr lang="en-US" dirty="0"/>
          </a:p>
        </p:txBody>
      </p:sp>
    </p:spTree>
    <p:extLst>
      <p:ext uri="{BB962C8B-B14F-4D97-AF65-F5344CB8AC3E}">
        <p14:creationId xmlns:p14="http://schemas.microsoft.com/office/powerpoint/2010/main" val="1519379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CCBD-F8C0-530F-5827-0A00F09CF0F4}"/>
              </a:ext>
            </a:extLst>
          </p:cNvPr>
          <p:cNvSpPr>
            <a:spLocks noGrp="1"/>
          </p:cNvSpPr>
          <p:nvPr>
            <p:ph type="title"/>
          </p:nvPr>
        </p:nvSpPr>
        <p:spPr/>
        <p:txBody>
          <a:bodyPr/>
          <a:lstStyle/>
          <a:p>
            <a:r>
              <a:rPr lang="en-US" dirty="0"/>
              <a:t>School Issued Laptops</a:t>
            </a:r>
          </a:p>
        </p:txBody>
      </p:sp>
      <p:sp>
        <p:nvSpPr>
          <p:cNvPr id="3" name="Content Placeholder 2">
            <a:extLst>
              <a:ext uri="{FF2B5EF4-FFF2-40B4-BE49-F238E27FC236}">
                <a16:creationId xmlns:a16="http://schemas.microsoft.com/office/drawing/2014/main" id="{16590C76-6DBC-A3F3-B854-ABB24B5FA67D}"/>
              </a:ext>
            </a:extLst>
          </p:cNvPr>
          <p:cNvSpPr>
            <a:spLocks noGrp="1"/>
          </p:cNvSpPr>
          <p:nvPr>
            <p:ph idx="1"/>
          </p:nvPr>
        </p:nvSpPr>
        <p:spPr/>
        <p:txBody>
          <a:bodyPr/>
          <a:lstStyle/>
          <a:p>
            <a:r>
              <a:rPr lang="en-US" dirty="0"/>
              <a:t>County Laptop Device Insurance- $25 for the 2024-2025 SY</a:t>
            </a:r>
          </a:p>
          <a:p>
            <a:pPr lvl="1"/>
            <a:r>
              <a:rPr lang="en-US" dirty="0"/>
              <a:t>If you lose/damage the laptop and/or cord you will have to replace the item(s) at cost. </a:t>
            </a:r>
          </a:p>
          <a:p>
            <a:pPr lvl="1"/>
            <a:r>
              <a:rPr lang="en-US" dirty="0"/>
              <a:t>Link for insurance is on ‘</a:t>
            </a:r>
            <a:r>
              <a:rPr lang="en-US" i="1" dirty="0"/>
              <a:t>Paulding County High School Website</a:t>
            </a:r>
            <a:r>
              <a:rPr lang="en-US" dirty="0"/>
              <a:t>’ under ‘</a:t>
            </a:r>
            <a:r>
              <a:rPr lang="en-US" i="1" dirty="0"/>
              <a:t>School News</a:t>
            </a:r>
            <a:r>
              <a:rPr lang="en-US" dirty="0"/>
              <a:t>’.</a:t>
            </a:r>
          </a:p>
        </p:txBody>
      </p:sp>
    </p:spTree>
    <p:extLst>
      <p:ext uri="{BB962C8B-B14F-4D97-AF65-F5344CB8AC3E}">
        <p14:creationId xmlns:p14="http://schemas.microsoft.com/office/powerpoint/2010/main" val="575893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2AF98-8BD4-AD5C-8885-3C499F2B6721}"/>
              </a:ext>
            </a:extLst>
          </p:cNvPr>
          <p:cNvSpPr>
            <a:spLocks noGrp="1"/>
          </p:cNvSpPr>
          <p:nvPr>
            <p:ph type="title"/>
          </p:nvPr>
        </p:nvSpPr>
        <p:spPr/>
        <p:txBody>
          <a:bodyPr>
            <a:normAutofit fontScale="90000"/>
          </a:bodyPr>
          <a:lstStyle/>
          <a:p>
            <a:r>
              <a:rPr lang="en-US" dirty="0"/>
              <a:t>Hallway and Bathroom Passes</a:t>
            </a:r>
            <a:br>
              <a:rPr lang="en-US" dirty="0"/>
            </a:br>
            <a:r>
              <a:rPr lang="en-US" dirty="0"/>
              <a:t>(MINGA and Color-Coded Lanyards)</a:t>
            </a:r>
          </a:p>
        </p:txBody>
      </p:sp>
      <p:sp>
        <p:nvSpPr>
          <p:cNvPr id="3" name="Content Placeholder 2">
            <a:extLst>
              <a:ext uri="{FF2B5EF4-FFF2-40B4-BE49-F238E27FC236}">
                <a16:creationId xmlns:a16="http://schemas.microsoft.com/office/drawing/2014/main" id="{D4905CE0-2650-244D-9901-E7675CC07A1B}"/>
              </a:ext>
            </a:extLst>
          </p:cNvPr>
          <p:cNvSpPr>
            <a:spLocks noGrp="1"/>
          </p:cNvSpPr>
          <p:nvPr>
            <p:ph idx="1"/>
          </p:nvPr>
        </p:nvSpPr>
        <p:spPr/>
        <p:txBody>
          <a:bodyPr>
            <a:normAutofit fontScale="92500" lnSpcReduction="20000"/>
          </a:bodyPr>
          <a:lstStyle/>
          <a:p>
            <a:endParaRPr lang="en-US" dirty="0"/>
          </a:p>
          <a:p>
            <a:r>
              <a:rPr lang="en-US" dirty="0"/>
              <a:t>You will download the Minga app and create a Hall Pass.</a:t>
            </a:r>
          </a:p>
          <a:p>
            <a:pPr marL="450000" lvl="1" indent="0">
              <a:buNone/>
            </a:pPr>
            <a:r>
              <a:rPr lang="en-US" dirty="0"/>
              <a:t>How to create a Hall Pass: </a:t>
            </a:r>
            <a:r>
              <a:rPr lang="en-US" u="sng" dirty="0">
                <a:solidFill>
                  <a:srgbClr val="00B0F0"/>
                </a:solidFill>
                <a:hlinkClick r:id="rId2"/>
              </a:rPr>
              <a:t>https://support.minga.io/knowledge/how-students-create-their-own-hall-passes</a:t>
            </a:r>
            <a:endParaRPr lang="en-US" u="sng" dirty="0">
              <a:solidFill>
                <a:srgbClr val="00B0F0"/>
              </a:solidFill>
            </a:endParaRPr>
          </a:p>
          <a:p>
            <a:r>
              <a:rPr lang="en-US" dirty="0"/>
              <a:t>You will sign-in and sign-out of the classroom through the Minga app. </a:t>
            </a:r>
          </a:p>
          <a:p>
            <a:r>
              <a:rPr lang="en-US" dirty="0"/>
              <a:t>If you are using the restroom, you will still also use the color-coded lanyard.</a:t>
            </a:r>
          </a:p>
          <a:p>
            <a:r>
              <a:rPr lang="en-US" dirty="0"/>
              <a:t>You must have the proper color designated lanyard that assigns you to your bathroom for your area. If you are not in your assigned bathroom, you will receive a referral.</a:t>
            </a:r>
          </a:p>
          <a:p>
            <a:r>
              <a:rPr lang="en-US" dirty="0"/>
              <a:t>1 lanyard per classroom (Yes, this means you go to the bathroom one at a time.)</a:t>
            </a:r>
          </a:p>
          <a:p>
            <a:pPr marL="36900" indent="0">
              <a:buNone/>
            </a:pPr>
            <a:endParaRPr lang="en-US" dirty="0"/>
          </a:p>
        </p:txBody>
      </p:sp>
    </p:spTree>
    <p:extLst>
      <p:ext uri="{BB962C8B-B14F-4D97-AF65-F5344CB8AC3E}">
        <p14:creationId xmlns:p14="http://schemas.microsoft.com/office/powerpoint/2010/main" val="3887352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606D-E560-4820-9C3E-3B881D30AD5A}"/>
              </a:ext>
            </a:extLst>
          </p:cNvPr>
          <p:cNvSpPr>
            <a:spLocks noGrp="1"/>
          </p:cNvSpPr>
          <p:nvPr>
            <p:ph type="title"/>
          </p:nvPr>
        </p:nvSpPr>
        <p:spPr>
          <a:xfrm>
            <a:off x="714020" y="-232945"/>
            <a:ext cx="10353762" cy="2400300"/>
          </a:xfrm>
        </p:spPr>
        <p:txBody>
          <a:bodyPr>
            <a:normAutofit/>
          </a:bodyPr>
          <a:lstStyle/>
          <a:p>
            <a:r>
              <a:rPr lang="en-US" sz="8000" dirty="0"/>
              <a:t>Introduction</a:t>
            </a:r>
          </a:p>
        </p:txBody>
      </p:sp>
      <p:graphicFrame>
        <p:nvGraphicFramePr>
          <p:cNvPr id="5" name="Content Placeholder 2" descr="SmartArt Graphic">
            <a:extLst>
              <a:ext uri="{FF2B5EF4-FFF2-40B4-BE49-F238E27FC236}">
                <a16:creationId xmlns:a16="http://schemas.microsoft.com/office/drawing/2014/main" id="{D6E2B9AC-73A3-4B9A-84F6-A0F50427C9AE}"/>
              </a:ext>
            </a:extLst>
          </p:cNvPr>
          <p:cNvGraphicFramePr>
            <a:graphicFrameLocks noGrp="1"/>
          </p:cNvGraphicFramePr>
          <p:nvPr>
            <p:ph idx="1"/>
            <p:extLst>
              <p:ext uri="{D42A27DB-BD31-4B8C-83A1-F6EECF244321}">
                <p14:modId xmlns:p14="http://schemas.microsoft.com/office/powerpoint/2010/main" val="2834840826"/>
              </p:ext>
            </p:extLst>
          </p:nvPr>
        </p:nvGraphicFramePr>
        <p:xfrm>
          <a:off x="1577131" y="2606467"/>
          <a:ext cx="4518869" cy="31595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3E59CBE4-60DD-4593-B64D-7C4134CF93A4}"/>
              </a:ext>
            </a:extLst>
          </p:cNvPr>
          <p:cNvSpPr txBox="1"/>
          <p:nvPr/>
        </p:nvSpPr>
        <p:spPr>
          <a:xfrm>
            <a:off x="1059411" y="4976928"/>
            <a:ext cx="4994030" cy="830997"/>
          </a:xfrm>
          <a:prstGeom prst="rect">
            <a:avLst/>
          </a:prstGeom>
          <a:noFill/>
        </p:spPr>
        <p:txBody>
          <a:bodyPr wrap="square" rtlCol="0">
            <a:spAutoFit/>
          </a:bodyPr>
          <a:lstStyle/>
          <a:p>
            <a:pPr algn="ctr"/>
            <a:r>
              <a:rPr lang="en-US" sz="1600" dirty="0"/>
              <a:t>    Ms. </a:t>
            </a:r>
            <a:r>
              <a:rPr lang="en-US" sz="1600" dirty="0" err="1"/>
              <a:t>DeJohn-Mathis</a:t>
            </a:r>
            <a:r>
              <a:rPr lang="en-US" sz="1600" dirty="0"/>
              <a:t>, </a:t>
            </a:r>
          </a:p>
          <a:p>
            <a:pPr algn="ctr"/>
            <a:r>
              <a:rPr lang="en-US" sz="1600" dirty="0"/>
              <a:t>  12</a:t>
            </a:r>
            <a:r>
              <a:rPr lang="en-US" sz="1600" baseline="30000" dirty="0"/>
              <a:t>th</a:t>
            </a:r>
            <a:r>
              <a:rPr lang="en-US" sz="1600" dirty="0"/>
              <a:t> Grade Administrator</a:t>
            </a:r>
          </a:p>
          <a:p>
            <a:pPr algn="ctr"/>
            <a:r>
              <a:rPr lang="en-US" sz="1600" b="1" dirty="0">
                <a:solidFill>
                  <a:srgbClr val="FFFF00"/>
                </a:solidFill>
              </a:rPr>
              <a:t>P-S Discipline</a:t>
            </a:r>
          </a:p>
        </p:txBody>
      </p:sp>
      <p:sp>
        <p:nvSpPr>
          <p:cNvPr id="6" name="TextBox 5">
            <a:extLst>
              <a:ext uri="{FF2B5EF4-FFF2-40B4-BE49-F238E27FC236}">
                <a16:creationId xmlns:a16="http://schemas.microsoft.com/office/drawing/2014/main" id="{8C1D3CD7-5E58-42BA-A8D4-77B6E0DA9794}"/>
              </a:ext>
            </a:extLst>
          </p:cNvPr>
          <p:cNvSpPr txBox="1"/>
          <p:nvPr/>
        </p:nvSpPr>
        <p:spPr>
          <a:xfrm>
            <a:off x="4883872" y="5017052"/>
            <a:ext cx="4562001" cy="1323439"/>
          </a:xfrm>
          <a:prstGeom prst="rect">
            <a:avLst/>
          </a:prstGeom>
          <a:noFill/>
        </p:spPr>
        <p:txBody>
          <a:bodyPr wrap="square" rtlCol="0">
            <a:spAutoFit/>
          </a:bodyPr>
          <a:lstStyle/>
          <a:p>
            <a:r>
              <a:rPr lang="en-US" sz="1600" dirty="0"/>
              <a:t>                        </a:t>
            </a:r>
            <a:r>
              <a:rPr lang="en-US" sz="1600" u="sng" dirty="0"/>
              <a:t>Guidance Counselors</a:t>
            </a:r>
            <a:endParaRPr lang="en-US" sz="1600" dirty="0"/>
          </a:p>
          <a:p>
            <a:r>
              <a:rPr lang="en-US" sz="1600" dirty="0"/>
              <a:t>(From Left to Right) Ms. Leatherwood (D-I), Ms. </a:t>
            </a:r>
            <a:r>
              <a:rPr lang="en-US" sz="1600" dirty="0" err="1"/>
              <a:t>Akomolede</a:t>
            </a:r>
            <a:r>
              <a:rPr lang="en-US" sz="1600" dirty="0"/>
              <a:t> (A-C), Mr. Wilkinson (J-O), </a:t>
            </a:r>
            <a:r>
              <a:rPr lang="en-US" sz="1600" b="1" dirty="0">
                <a:solidFill>
                  <a:srgbClr val="FFFF00"/>
                </a:solidFill>
              </a:rPr>
              <a:t>Mr. Meunier (P-S)</a:t>
            </a:r>
            <a:r>
              <a:rPr lang="en-US" sz="1600" dirty="0"/>
              <a:t>, and Ms. Williams (T-Z)</a:t>
            </a:r>
          </a:p>
          <a:p>
            <a:endParaRPr lang="en-US" sz="1600" dirty="0"/>
          </a:p>
        </p:txBody>
      </p:sp>
      <p:sp>
        <p:nvSpPr>
          <p:cNvPr id="8" name="TextBox 7">
            <a:extLst>
              <a:ext uri="{FF2B5EF4-FFF2-40B4-BE49-F238E27FC236}">
                <a16:creationId xmlns:a16="http://schemas.microsoft.com/office/drawing/2014/main" id="{72D4C0E7-EC60-4E02-B90E-1C539D592A86}"/>
              </a:ext>
            </a:extLst>
          </p:cNvPr>
          <p:cNvSpPr txBox="1"/>
          <p:nvPr/>
        </p:nvSpPr>
        <p:spPr>
          <a:xfrm>
            <a:off x="10035149" y="5006876"/>
            <a:ext cx="6096000" cy="615553"/>
          </a:xfrm>
          <a:prstGeom prst="rect">
            <a:avLst/>
          </a:prstGeom>
          <a:noFill/>
        </p:spPr>
        <p:txBody>
          <a:bodyPr wrap="square">
            <a:spAutoFit/>
          </a:bodyPr>
          <a:lstStyle/>
          <a:p>
            <a:r>
              <a:rPr lang="en-US" sz="1800" dirty="0"/>
              <a:t> </a:t>
            </a:r>
            <a:r>
              <a:rPr lang="en-US" sz="1600" dirty="0"/>
              <a:t>Mr. Goodison, </a:t>
            </a:r>
          </a:p>
          <a:p>
            <a:r>
              <a:rPr lang="en-US" sz="1600" dirty="0"/>
              <a:t> Senior Advisor</a:t>
            </a:r>
          </a:p>
        </p:txBody>
      </p:sp>
      <p:pic>
        <p:nvPicPr>
          <p:cNvPr id="12" name="Picture 11">
            <a:extLst>
              <a:ext uri="{FF2B5EF4-FFF2-40B4-BE49-F238E27FC236}">
                <a16:creationId xmlns:a16="http://schemas.microsoft.com/office/drawing/2014/main" id="{8E0BCC0C-594B-424C-A576-5308BAA965EE}"/>
              </a:ext>
            </a:extLst>
          </p:cNvPr>
          <p:cNvPicPr>
            <a:picLocks noChangeAspect="1"/>
          </p:cNvPicPr>
          <p:nvPr/>
        </p:nvPicPr>
        <p:blipFill>
          <a:blip r:embed="rId9"/>
          <a:stretch>
            <a:fillRect/>
          </a:stretch>
        </p:blipFill>
        <p:spPr>
          <a:xfrm>
            <a:off x="9476096" y="1796399"/>
            <a:ext cx="2571410" cy="3194475"/>
          </a:xfrm>
          <a:prstGeom prst="rect">
            <a:avLst/>
          </a:prstGeom>
        </p:spPr>
      </p:pic>
      <p:pic>
        <p:nvPicPr>
          <p:cNvPr id="11" name="Picture 10">
            <a:extLst>
              <a:ext uri="{FF2B5EF4-FFF2-40B4-BE49-F238E27FC236}">
                <a16:creationId xmlns:a16="http://schemas.microsoft.com/office/drawing/2014/main" id="{E2B00036-432C-D148-2CAA-24257A08A521}"/>
              </a:ext>
            </a:extLst>
          </p:cNvPr>
          <p:cNvPicPr>
            <a:picLocks noChangeAspect="1"/>
          </p:cNvPicPr>
          <p:nvPr/>
        </p:nvPicPr>
        <p:blipFill>
          <a:blip r:embed="rId10"/>
          <a:stretch>
            <a:fillRect/>
          </a:stretch>
        </p:blipFill>
        <p:spPr>
          <a:xfrm>
            <a:off x="2715905" y="1816319"/>
            <a:ext cx="1775093" cy="3159566"/>
          </a:xfrm>
          <a:prstGeom prst="rect">
            <a:avLst/>
          </a:prstGeom>
        </p:spPr>
      </p:pic>
      <p:pic>
        <p:nvPicPr>
          <p:cNvPr id="14" name="Picture 13">
            <a:extLst>
              <a:ext uri="{FF2B5EF4-FFF2-40B4-BE49-F238E27FC236}">
                <a16:creationId xmlns:a16="http://schemas.microsoft.com/office/drawing/2014/main" id="{A98B7147-1CFC-02D0-E5C7-9662235E0DE5}"/>
              </a:ext>
            </a:extLst>
          </p:cNvPr>
          <p:cNvPicPr>
            <a:picLocks noChangeAspect="1"/>
          </p:cNvPicPr>
          <p:nvPr/>
        </p:nvPicPr>
        <p:blipFill>
          <a:blip r:embed="rId11"/>
          <a:stretch>
            <a:fillRect/>
          </a:stretch>
        </p:blipFill>
        <p:spPr>
          <a:xfrm>
            <a:off x="4711638" y="1804636"/>
            <a:ext cx="4653680" cy="3184478"/>
          </a:xfrm>
          <a:prstGeom prst="rect">
            <a:avLst/>
          </a:prstGeom>
        </p:spPr>
      </p:pic>
      <p:pic>
        <p:nvPicPr>
          <p:cNvPr id="7" name="Picture 6">
            <a:extLst>
              <a:ext uri="{FF2B5EF4-FFF2-40B4-BE49-F238E27FC236}">
                <a16:creationId xmlns:a16="http://schemas.microsoft.com/office/drawing/2014/main" id="{744A4DE1-921A-014B-8E3D-0653E4CBCEF3}"/>
              </a:ext>
            </a:extLst>
          </p:cNvPr>
          <p:cNvPicPr>
            <a:picLocks noChangeAspect="1"/>
          </p:cNvPicPr>
          <p:nvPr/>
        </p:nvPicPr>
        <p:blipFill>
          <a:blip r:embed="rId12"/>
          <a:stretch>
            <a:fillRect/>
          </a:stretch>
        </p:blipFill>
        <p:spPr>
          <a:xfrm>
            <a:off x="182435" y="1810144"/>
            <a:ext cx="2271673" cy="3171915"/>
          </a:xfrm>
          <a:prstGeom prst="rect">
            <a:avLst/>
          </a:prstGeom>
        </p:spPr>
      </p:pic>
      <p:sp>
        <p:nvSpPr>
          <p:cNvPr id="10" name="TextBox 9">
            <a:extLst>
              <a:ext uri="{FF2B5EF4-FFF2-40B4-BE49-F238E27FC236}">
                <a16:creationId xmlns:a16="http://schemas.microsoft.com/office/drawing/2014/main" id="{1101A033-EDE5-CFC7-E831-002961B4DF95}"/>
              </a:ext>
            </a:extLst>
          </p:cNvPr>
          <p:cNvSpPr txBox="1"/>
          <p:nvPr/>
        </p:nvSpPr>
        <p:spPr>
          <a:xfrm>
            <a:off x="-2808806" y="4991486"/>
            <a:ext cx="8182598" cy="646331"/>
          </a:xfrm>
          <a:prstGeom prst="rect">
            <a:avLst/>
          </a:prstGeom>
          <a:noFill/>
        </p:spPr>
        <p:txBody>
          <a:bodyPr wrap="square">
            <a:spAutoFit/>
          </a:bodyPr>
          <a:lstStyle/>
          <a:p>
            <a:pPr algn="ctr"/>
            <a:r>
              <a:rPr lang="en-US" sz="1800" dirty="0"/>
              <a:t> Mr. Dorsey, </a:t>
            </a:r>
          </a:p>
          <a:p>
            <a:pPr algn="ctr"/>
            <a:r>
              <a:rPr lang="en-US" sz="1800" dirty="0"/>
              <a:t>  PCHS Principal</a:t>
            </a:r>
            <a:endParaRPr lang="en-US" dirty="0"/>
          </a:p>
        </p:txBody>
      </p:sp>
      <p:sp>
        <p:nvSpPr>
          <p:cNvPr id="4" name="Arrow: Right 3">
            <a:extLst>
              <a:ext uri="{FF2B5EF4-FFF2-40B4-BE49-F238E27FC236}">
                <a16:creationId xmlns:a16="http://schemas.microsoft.com/office/drawing/2014/main" id="{F9E895F8-17FE-7E9B-A870-78609C2E8B0F}"/>
              </a:ext>
            </a:extLst>
          </p:cNvPr>
          <p:cNvSpPr/>
          <p:nvPr/>
        </p:nvSpPr>
        <p:spPr>
          <a:xfrm rot="7327489">
            <a:off x="7312137" y="1790500"/>
            <a:ext cx="746551" cy="453107"/>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1443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E3C56-D9EB-4470-867D-B958927B1372}"/>
              </a:ext>
            </a:extLst>
          </p:cNvPr>
          <p:cNvSpPr>
            <a:spLocks noGrp="1"/>
          </p:cNvSpPr>
          <p:nvPr>
            <p:ph type="title"/>
          </p:nvPr>
        </p:nvSpPr>
        <p:spPr>
          <a:xfrm>
            <a:off x="737627" y="0"/>
            <a:ext cx="10353762" cy="1257300"/>
          </a:xfrm>
        </p:spPr>
        <p:txBody>
          <a:bodyPr/>
          <a:lstStyle/>
          <a:p>
            <a:r>
              <a:rPr lang="en-US" dirty="0"/>
              <a:t>Parent Portal</a:t>
            </a:r>
          </a:p>
        </p:txBody>
      </p:sp>
      <p:sp>
        <p:nvSpPr>
          <p:cNvPr id="3" name="Content Placeholder 2">
            <a:extLst>
              <a:ext uri="{FF2B5EF4-FFF2-40B4-BE49-F238E27FC236}">
                <a16:creationId xmlns:a16="http://schemas.microsoft.com/office/drawing/2014/main" id="{D5D539CD-68EF-4BFB-8B30-CB68F71BF9C1}"/>
              </a:ext>
            </a:extLst>
          </p:cNvPr>
          <p:cNvSpPr>
            <a:spLocks noGrp="1"/>
          </p:cNvSpPr>
          <p:nvPr>
            <p:ph idx="1"/>
          </p:nvPr>
        </p:nvSpPr>
        <p:spPr>
          <a:xfrm>
            <a:off x="486560" y="1136883"/>
            <a:ext cx="11299971" cy="5263917"/>
          </a:xfrm>
        </p:spPr>
        <p:txBody>
          <a:bodyPr>
            <a:normAutofit fontScale="92500" lnSpcReduction="10000"/>
          </a:bodyPr>
          <a:lstStyle/>
          <a:p>
            <a:r>
              <a:rPr lang="en-US" dirty="0"/>
              <a:t>Please make sure that you and your parents/guardians keep up with your Parent Portal account so that you know your grade status.</a:t>
            </a:r>
          </a:p>
          <a:p>
            <a:endParaRPr lang="en-US" dirty="0"/>
          </a:p>
          <a:p>
            <a:r>
              <a:rPr lang="en-US" i="1" dirty="0"/>
              <a:t>District Parent/Student Information Guide </a:t>
            </a:r>
            <a:r>
              <a:rPr lang="en-US" dirty="0"/>
              <a:t>(Handbook) needs to be signed off electronically through this.</a:t>
            </a:r>
          </a:p>
          <a:p>
            <a:endParaRPr lang="en-US" dirty="0"/>
          </a:p>
          <a:p>
            <a:r>
              <a:rPr lang="en-US" dirty="0"/>
              <a:t>Parent Poral Instruction can be found on the following:</a:t>
            </a:r>
          </a:p>
          <a:p>
            <a:pPr lvl="2"/>
            <a:r>
              <a:rPr lang="en-US" dirty="0"/>
              <a:t>District website under ‘</a:t>
            </a:r>
            <a:r>
              <a:rPr lang="en-US" u="sng" dirty="0"/>
              <a:t>Parent Dashboard</a:t>
            </a:r>
            <a:r>
              <a:rPr lang="en-US" dirty="0"/>
              <a:t>’.</a:t>
            </a:r>
          </a:p>
          <a:p>
            <a:pPr lvl="2"/>
            <a:r>
              <a:rPr lang="en-US" dirty="0"/>
              <a:t>PCHS website under ‘</a:t>
            </a:r>
            <a:r>
              <a:rPr lang="en-US" u="sng" dirty="0"/>
              <a:t>School Announcements</a:t>
            </a:r>
            <a:r>
              <a:rPr lang="en-US" dirty="0"/>
              <a:t>’.</a:t>
            </a:r>
          </a:p>
          <a:p>
            <a:pPr marL="810000" lvl="2" indent="0">
              <a:buNone/>
            </a:pPr>
            <a:endParaRPr lang="en-US" dirty="0"/>
          </a:p>
          <a:p>
            <a:r>
              <a:rPr lang="en-US" dirty="0"/>
              <a:t>If you have difficulty accessing parent portal and need a reset, you can obtain a form by:</a:t>
            </a:r>
          </a:p>
          <a:p>
            <a:pPr lvl="1"/>
            <a:r>
              <a:rPr lang="en-US" dirty="0"/>
              <a:t>Going onto the PCHS website under ‘New Announcements’.</a:t>
            </a:r>
          </a:p>
          <a:p>
            <a:pPr lvl="1"/>
            <a:r>
              <a:rPr lang="en-US" dirty="0">
                <a:effectLst>
                  <a:outerShdw blurRad="38100" dist="38100" dir="2700000" algn="tl">
                    <a:srgbClr val="000000">
                      <a:alpha val="43137"/>
                    </a:srgbClr>
                  </a:outerShdw>
                </a:effectLst>
              </a:rPr>
              <a:t>See Mrs. Sharp or Mrs. Camp-Hollis in the front office</a:t>
            </a:r>
          </a:p>
        </p:txBody>
      </p:sp>
    </p:spTree>
    <p:extLst>
      <p:ext uri="{BB962C8B-B14F-4D97-AF65-F5344CB8AC3E}">
        <p14:creationId xmlns:p14="http://schemas.microsoft.com/office/powerpoint/2010/main" val="3635947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B83F7-CA25-CF7D-9787-8ED2F6A49FE2}"/>
              </a:ext>
            </a:extLst>
          </p:cNvPr>
          <p:cNvSpPr>
            <a:spLocks noGrp="1"/>
          </p:cNvSpPr>
          <p:nvPr>
            <p:ph type="title"/>
          </p:nvPr>
        </p:nvSpPr>
        <p:spPr>
          <a:xfrm>
            <a:off x="1065503" y="859686"/>
            <a:ext cx="10353762" cy="1257300"/>
          </a:xfrm>
        </p:spPr>
        <p:txBody>
          <a:bodyPr/>
          <a:lstStyle/>
          <a:p>
            <a:r>
              <a:rPr lang="en-US" dirty="0"/>
              <a:t>Testing</a:t>
            </a:r>
          </a:p>
        </p:txBody>
      </p:sp>
      <p:sp>
        <p:nvSpPr>
          <p:cNvPr id="3" name="Content Placeholder 2">
            <a:extLst>
              <a:ext uri="{FF2B5EF4-FFF2-40B4-BE49-F238E27FC236}">
                <a16:creationId xmlns:a16="http://schemas.microsoft.com/office/drawing/2014/main" id="{29750192-C758-DB0A-12FD-BC8B1FD22C90}"/>
              </a:ext>
            </a:extLst>
          </p:cNvPr>
          <p:cNvSpPr>
            <a:spLocks noGrp="1"/>
          </p:cNvSpPr>
          <p:nvPr>
            <p:ph idx="1"/>
          </p:nvPr>
        </p:nvSpPr>
        <p:spPr>
          <a:xfrm>
            <a:off x="608509" y="2014350"/>
            <a:ext cx="10353762" cy="3714749"/>
          </a:xfrm>
        </p:spPr>
        <p:txBody>
          <a:bodyPr>
            <a:normAutofit fontScale="92500" lnSpcReduction="10000"/>
          </a:bodyPr>
          <a:lstStyle/>
          <a:p>
            <a:r>
              <a:rPr lang="en-US" b="1" dirty="0">
                <a:solidFill>
                  <a:srgbClr val="FFFF00"/>
                </a:solidFill>
              </a:rPr>
              <a:t>PSAT</a:t>
            </a:r>
            <a:r>
              <a:rPr lang="en-US" dirty="0"/>
              <a:t> </a:t>
            </a:r>
            <a:r>
              <a:rPr lang="en-US" dirty="0">
                <a:solidFill>
                  <a:srgbClr val="FFFF00"/>
                </a:solidFill>
              </a:rPr>
              <a:t>(Pre-SAT for college)</a:t>
            </a:r>
          </a:p>
          <a:p>
            <a:pPr lvl="1"/>
            <a:r>
              <a:rPr lang="en-US" dirty="0"/>
              <a:t>The county pays for all first-time 10</a:t>
            </a:r>
            <a:r>
              <a:rPr lang="en-US" baseline="30000" dirty="0"/>
              <a:t>th</a:t>
            </a:r>
            <a:r>
              <a:rPr lang="en-US" dirty="0"/>
              <a:t> graders to test.</a:t>
            </a:r>
          </a:p>
          <a:p>
            <a:pPr lvl="1"/>
            <a:r>
              <a:rPr lang="en-US" dirty="0"/>
              <a:t>9th and 11</a:t>
            </a:r>
            <a:r>
              <a:rPr lang="en-US" baseline="30000" dirty="0"/>
              <a:t>th</a:t>
            </a:r>
            <a:r>
              <a:rPr lang="en-US" dirty="0"/>
              <a:t> grade students can sign-up on RevTrak to take the assessment and are encouraged since this year PSAT will be taken on the computer, which is a brand-new format. </a:t>
            </a:r>
          </a:p>
          <a:p>
            <a:r>
              <a:rPr lang="en-US" b="1" dirty="0">
                <a:solidFill>
                  <a:srgbClr val="FFFF00"/>
                </a:solidFill>
              </a:rPr>
              <a:t>EOC</a:t>
            </a:r>
            <a:r>
              <a:rPr lang="en-US" dirty="0"/>
              <a:t> </a:t>
            </a:r>
            <a:r>
              <a:rPr lang="en-US" dirty="0">
                <a:solidFill>
                  <a:srgbClr val="FFFF00"/>
                </a:solidFill>
              </a:rPr>
              <a:t>(End-of-Course Assessment Final)</a:t>
            </a:r>
          </a:p>
          <a:p>
            <a:pPr lvl="1"/>
            <a:r>
              <a:rPr lang="en-US" dirty="0"/>
              <a:t>All students in EOC classes are required by the state to take this assessment. It counts as 20% of your overall grade. You need these classes to graduate. </a:t>
            </a:r>
          </a:p>
          <a:p>
            <a:r>
              <a:rPr lang="en-US" b="1" dirty="0">
                <a:solidFill>
                  <a:srgbClr val="FFFF00"/>
                </a:solidFill>
              </a:rPr>
              <a:t>AP (Advanced Placement)</a:t>
            </a:r>
          </a:p>
          <a:p>
            <a:pPr lvl="1"/>
            <a:r>
              <a:rPr lang="en-US" dirty="0"/>
              <a:t>If you are taking an AP class, you have the chance to get college credit. Sign up only for your section and semester as advised by your AP teacher. </a:t>
            </a:r>
          </a:p>
        </p:txBody>
      </p:sp>
      <p:sp>
        <p:nvSpPr>
          <p:cNvPr id="4" name="TextBox 3">
            <a:extLst>
              <a:ext uri="{FF2B5EF4-FFF2-40B4-BE49-F238E27FC236}">
                <a16:creationId xmlns:a16="http://schemas.microsoft.com/office/drawing/2014/main" id="{5D673832-5C80-2F90-A309-728F04DA5AC9}"/>
              </a:ext>
            </a:extLst>
          </p:cNvPr>
          <p:cNvSpPr txBox="1"/>
          <p:nvPr/>
        </p:nvSpPr>
        <p:spPr>
          <a:xfrm>
            <a:off x="783656" y="6026408"/>
            <a:ext cx="9729575" cy="461665"/>
          </a:xfrm>
          <a:prstGeom prst="rect">
            <a:avLst/>
          </a:prstGeom>
          <a:noFill/>
        </p:spPr>
        <p:txBody>
          <a:bodyPr wrap="square" rtlCol="0">
            <a:spAutoFit/>
          </a:bodyPr>
          <a:lstStyle/>
          <a:p>
            <a:r>
              <a:rPr lang="en-US" sz="2400" dirty="0">
                <a:solidFill>
                  <a:srgbClr val="00B0F0"/>
                </a:solidFill>
              </a:rPr>
              <a:t>Please see Ms. DJM if you have any questions about testing. </a:t>
            </a:r>
          </a:p>
        </p:txBody>
      </p:sp>
      <p:pic>
        <p:nvPicPr>
          <p:cNvPr id="6" name="Picture 5">
            <a:extLst>
              <a:ext uri="{FF2B5EF4-FFF2-40B4-BE49-F238E27FC236}">
                <a16:creationId xmlns:a16="http://schemas.microsoft.com/office/drawing/2014/main" id="{F4B4E9D8-7157-56E8-2CEB-677095841DEF}"/>
              </a:ext>
            </a:extLst>
          </p:cNvPr>
          <p:cNvPicPr>
            <a:picLocks noChangeAspect="1"/>
          </p:cNvPicPr>
          <p:nvPr/>
        </p:nvPicPr>
        <p:blipFill>
          <a:blip r:embed="rId2"/>
          <a:stretch>
            <a:fillRect/>
          </a:stretch>
        </p:blipFill>
        <p:spPr>
          <a:xfrm>
            <a:off x="5785390" y="228945"/>
            <a:ext cx="913989" cy="1007732"/>
          </a:xfrm>
          <a:prstGeom prst="rect">
            <a:avLst/>
          </a:prstGeom>
        </p:spPr>
      </p:pic>
    </p:spTree>
    <p:extLst>
      <p:ext uri="{BB962C8B-B14F-4D97-AF65-F5344CB8AC3E}">
        <p14:creationId xmlns:p14="http://schemas.microsoft.com/office/powerpoint/2010/main" val="1813974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9D994-0161-473D-AD5F-2357DCDF5571}"/>
              </a:ext>
            </a:extLst>
          </p:cNvPr>
          <p:cNvSpPr>
            <a:spLocks noGrp="1"/>
          </p:cNvSpPr>
          <p:nvPr>
            <p:ph type="title"/>
          </p:nvPr>
        </p:nvSpPr>
        <p:spPr>
          <a:xfrm>
            <a:off x="663702" y="-54708"/>
            <a:ext cx="10353762" cy="1257300"/>
          </a:xfrm>
        </p:spPr>
        <p:txBody>
          <a:bodyPr/>
          <a:lstStyle/>
          <a:p>
            <a:r>
              <a:rPr lang="en-US" dirty="0"/>
              <a:t>Senior Information</a:t>
            </a:r>
          </a:p>
        </p:txBody>
      </p:sp>
      <p:sp>
        <p:nvSpPr>
          <p:cNvPr id="3" name="Content Placeholder 2">
            <a:extLst>
              <a:ext uri="{FF2B5EF4-FFF2-40B4-BE49-F238E27FC236}">
                <a16:creationId xmlns:a16="http://schemas.microsoft.com/office/drawing/2014/main" id="{5EB455DE-B4C9-4C2A-9209-10A7DAF4315C}"/>
              </a:ext>
            </a:extLst>
          </p:cNvPr>
          <p:cNvSpPr>
            <a:spLocks noGrp="1"/>
          </p:cNvSpPr>
          <p:nvPr>
            <p:ph idx="1"/>
          </p:nvPr>
        </p:nvSpPr>
        <p:spPr>
          <a:xfrm>
            <a:off x="276371" y="1021988"/>
            <a:ext cx="11915629" cy="5752122"/>
          </a:xfrm>
        </p:spPr>
        <p:txBody>
          <a:bodyPr>
            <a:normAutofit fontScale="62500" lnSpcReduction="20000"/>
          </a:bodyPr>
          <a:lstStyle/>
          <a:p>
            <a:r>
              <a:rPr lang="en-US" dirty="0"/>
              <a:t>Don’t mess around with your grades, especially this year! We love to see Mr. Jordan, but not to have to recover your grades so you can graduate. </a:t>
            </a:r>
          </a:p>
          <a:p>
            <a:r>
              <a:rPr lang="en-US" dirty="0"/>
              <a:t>Senior Meeting about Caps and Gowns will be forthcoming (September/October)</a:t>
            </a:r>
          </a:p>
          <a:p>
            <a:r>
              <a:rPr lang="en-US" dirty="0"/>
              <a:t>Senior Pictures</a:t>
            </a:r>
          </a:p>
          <a:p>
            <a:pPr lvl="1"/>
            <a:r>
              <a:rPr lang="en-US" dirty="0"/>
              <a:t>Must be taken through Cady Studios</a:t>
            </a:r>
          </a:p>
          <a:p>
            <a:pPr lvl="1"/>
            <a:r>
              <a:rPr lang="en-US" dirty="0"/>
              <a:t>Road Shoot </a:t>
            </a:r>
            <a:r>
              <a:rPr lang="en-US" dirty="0">
                <a:sym typeface="Wingdings" panose="05000000000000000000" pitchFamily="2" charset="2"/>
              </a:rPr>
              <a:t> </a:t>
            </a:r>
            <a:r>
              <a:rPr lang="en-US" b="1" u="sng" dirty="0">
                <a:sym typeface="Wingdings" panose="05000000000000000000" pitchFamily="2" charset="2"/>
              </a:rPr>
              <a:t>Wednesday, August 22</a:t>
            </a:r>
            <a:r>
              <a:rPr lang="en-US" b="1" u="sng" baseline="30000" dirty="0">
                <a:sym typeface="Wingdings" panose="05000000000000000000" pitchFamily="2" charset="2"/>
              </a:rPr>
              <a:t>nd</a:t>
            </a:r>
            <a:r>
              <a:rPr lang="en-US" b="1" dirty="0">
                <a:sym typeface="Wingdings" panose="05000000000000000000" pitchFamily="2" charset="2"/>
              </a:rPr>
              <a:t> </a:t>
            </a:r>
            <a:r>
              <a:rPr lang="en-US" dirty="0">
                <a:sym typeface="Wingdings" panose="05000000000000000000" pitchFamily="2" charset="2"/>
              </a:rPr>
              <a:t>and </a:t>
            </a:r>
            <a:r>
              <a:rPr lang="en-US" b="1" u="sng" dirty="0">
                <a:sym typeface="Wingdings" panose="05000000000000000000" pitchFamily="2" charset="2"/>
              </a:rPr>
              <a:t>Thursday, October 24</a:t>
            </a:r>
            <a:r>
              <a:rPr lang="en-US" b="1" u="sng" baseline="30000" dirty="0">
                <a:sym typeface="Wingdings" panose="05000000000000000000" pitchFamily="2" charset="2"/>
              </a:rPr>
              <a:t>th</a:t>
            </a:r>
            <a:r>
              <a:rPr lang="en-US" b="1" dirty="0">
                <a:sym typeface="Wingdings" panose="05000000000000000000" pitchFamily="2" charset="2"/>
              </a:rPr>
              <a:t> </a:t>
            </a:r>
            <a:r>
              <a:rPr lang="en-US" dirty="0">
                <a:sym typeface="Wingdings" panose="05000000000000000000" pitchFamily="2" charset="2"/>
              </a:rPr>
              <a:t>from 9:30 am- 6:00 pm </a:t>
            </a:r>
          </a:p>
          <a:p>
            <a:pPr lvl="3"/>
            <a:r>
              <a:rPr lang="en-US" dirty="0">
                <a:sym typeface="Wingdings" panose="05000000000000000000" pitchFamily="2" charset="2"/>
              </a:rPr>
              <a:t>Go to Cady.com  Click on ‘Your Senior Story Starts’  Click on ‘Start Now’  Enter ‘Paulding County’ as high school  Choose ‘School Scenes’  ‘Select Your Date’</a:t>
            </a:r>
          </a:p>
          <a:p>
            <a:r>
              <a:rPr lang="en-US" u="sng" dirty="0"/>
              <a:t>Senior Sunrise at Hardin Field </a:t>
            </a:r>
            <a:r>
              <a:rPr lang="en-US" dirty="0">
                <a:sym typeface="Wingdings" panose="05000000000000000000" pitchFamily="2" charset="2"/>
              </a:rPr>
              <a:t> Friday, August 30</a:t>
            </a:r>
            <a:r>
              <a:rPr lang="en-US" baseline="30000" dirty="0">
                <a:sym typeface="Wingdings" panose="05000000000000000000" pitchFamily="2" charset="2"/>
              </a:rPr>
              <a:t>th</a:t>
            </a:r>
            <a:r>
              <a:rPr lang="en-US" dirty="0">
                <a:sym typeface="Wingdings" panose="05000000000000000000" pitchFamily="2" charset="2"/>
              </a:rPr>
              <a:t>  from 6:45-8:30 am (Details to follow)</a:t>
            </a:r>
            <a:endParaRPr lang="en-US" dirty="0"/>
          </a:p>
          <a:p>
            <a:r>
              <a:rPr lang="en-US" u="sng" dirty="0"/>
              <a:t>Homecoming</a:t>
            </a:r>
            <a:r>
              <a:rPr lang="en-US" dirty="0"/>
              <a:t> (vs. Osbourne)</a:t>
            </a:r>
            <a:endParaRPr lang="en-US" dirty="0">
              <a:sym typeface="Wingdings" panose="05000000000000000000" pitchFamily="2" charset="2"/>
            </a:endParaRPr>
          </a:p>
          <a:p>
            <a:pPr lvl="1"/>
            <a:r>
              <a:rPr lang="en-US" dirty="0">
                <a:sym typeface="Wingdings" panose="05000000000000000000" pitchFamily="2" charset="2"/>
              </a:rPr>
              <a:t>Parade  Wednesday, October 9th in Downtown Dallas</a:t>
            </a:r>
          </a:p>
          <a:p>
            <a:pPr lvl="1"/>
            <a:r>
              <a:rPr lang="en-US" dirty="0">
                <a:sym typeface="Wingdings" panose="05000000000000000000" pitchFamily="2" charset="2"/>
              </a:rPr>
              <a:t>Game  Friday, October 11</a:t>
            </a:r>
            <a:r>
              <a:rPr lang="en-US" baseline="30000" dirty="0">
                <a:sym typeface="Wingdings" panose="05000000000000000000" pitchFamily="2" charset="2"/>
              </a:rPr>
              <a:t>th</a:t>
            </a:r>
            <a:r>
              <a:rPr lang="en-US" dirty="0">
                <a:sym typeface="Wingdings" panose="05000000000000000000" pitchFamily="2" charset="2"/>
              </a:rPr>
              <a:t> </a:t>
            </a:r>
          </a:p>
          <a:p>
            <a:pPr lvl="1"/>
            <a:r>
              <a:rPr lang="en-US" dirty="0"/>
              <a:t>Dance </a:t>
            </a:r>
            <a:r>
              <a:rPr lang="en-US" dirty="0">
                <a:sym typeface="Wingdings" panose="05000000000000000000" pitchFamily="2" charset="2"/>
              </a:rPr>
              <a:t> Saturday, October 12</a:t>
            </a:r>
            <a:r>
              <a:rPr lang="en-US" baseline="30000" dirty="0">
                <a:sym typeface="Wingdings" panose="05000000000000000000" pitchFamily="2" charset="2"/>
              </a:rPr>
              <a:t>th</a:t>
            </a:r>
            <a:r>
              <a:rPr lang="en-US" dirty="0">
                <a:sym typeface="Wingdings" panose="05000000000000000000" pitchFamily="2" charset="2"/>
              </a:rPr>
              <a:t> </a:t>
            </a:r>
            <a:endParaRPr lang="en-US" dirty="0"/>
          </a:p>
          <a:p>
            <a:r>
              <a:rPr lang="en-US" dirty="0"/>
              <a:t>Fall 2024 Homecoming Court Application (Due to front office by September 6</a:t>
            </a:r>
            <a:r>
              <a:rPr lang="en-US" baseline="30000" dirty="0"/>
              <a:t>th</a:t>
            </a:r>
            <a:r>
              <a:rPr lang="en-US" dirty="0"/>
              <a:t>)</a:t>
            </a:r>
          </a:p>
          <a:p>
            <a:r>
              <a:rPr lang="en-US" u="sng" dirty="0"/>
              <a:t>Junior/Senior Prom</a:t>
            </a:r>
          </a:p>
          <a:p>
            <a:pPr lvl="1"/>
            <a:r>
              <a:rPr lang="en-US" dirty="0"/>
              <a:t>When: Friday, March 7</a:t>
            </a:r>
            <a:r>
              <a:rPr lang="en-US" baseline="30000" dirty="0"/>
              <a:t>th</a:t>
            </a:r>
            <a:r>
              <a:rPr lang="en-US" dirty="0"/>
              <a:t> (6 pm- 10 pm)</a:t>
            </a:r>
          </a:p>
          <a:p>
            <a:pPr lvl="1"/>
            <a:r>
              <a:rPr lang="en-US" dirty="0"/>
              <a:t>Where: District- Downtown Atlanta</a:t>
            </a:r>
          </a:p>
          <a:p>
            <a:pPr lvl="1"/>
            <a:r>
              <a:rPr lang="en-US" dirty="0"/>
              <a:t>Senior Dues</a:t>
            </a:r>
            <a:r>
              <a:rPr lang="en-US" dirty="0">
                <a:sym typeface="Wingdings" panose="05000000000000000000" pitchFamily="2" charset="2"/>
              </a:rPr>
              <a:t> (Pay on RevTrak)</a:t>
            </a:r>
            <a:endParaRPr lang="en-US" dirty="0"/>
          </a:p>
          <a:p>
            <a:pPr lvl="2"/>
            <a:r>
              <a:rPr lang="en-US" dirty="0"/>
              <a:t>$65  (August 1</a:t>
            </a:r>
            <a:r>
              <a:rPr lang="en-US" baseline="30000" dirty="0"/>
              <a:t>st</a:t>
            </a:r>
            <a:r>
              <a:rPr lang="en-US" dirty="0"/>
              <a:t>- January 1</a:t>
            </a:r>
            <a:r>
              <a:rPr lang="en-US" baseline="30000" dirty="0"/>
              <a:t>st</a:t>
            </a:r>
            <a:r>
              <a:rPr lang="en-US" dirty="0"/>
              <a:t>)</a:t>
            </a:r>
          </a:p>
          <a:p>
            <a:pPr lvl="2"/>
            <a:r>
              <a:rPr lang="en-US" dirty="0"/>
              <a:t>$85 (January 2</a:t>
            </a:r>
            <a:r>
              <a:rPr lang="en-US" baseline="30000" dirty="0"/>
              <a:t>nd</a:t>
            </a:r>
            <a:r>
              <a:rPr lang="en-US" dirty="0"/>
              <a:t>- June 1</a:t>
            </a:r>
            <a:r>
              <a:rPr lang="en-US" baseline="30000" dirty="0"/>
              <a:t>st</a:t>
            </a:r>
            <a:r>
              <a:rPr lang="en-US" dirty="0"/>
              <a:t>)</a:t>
            </a:r>
            <a:endParaRPr lang="en-US" baseline="30000" dirty="0"/>
          </a:p>
          <a:p>
            <a:pPr lvl="1"/>
            <a:endParaRPr lang="en-US" baseline="30000" dirty="0"/>
          </a:p>
        </p:txBody>
      </p:sp>
    </p:spTree>
    <p:extLst>
      <p:ext uri="{BB962C8B-B14F-4D97-AF65-F5344CB8AC3E}">
        <p14:creationId xmlns:p14="http://schemas.microsoft.com/office/powerpoint/2010/main" val="2302805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A1B8F-F857-4A8F-B4B7-138C1E8911D6}"/>
              </a:ext>
            </a:extLst>
          </p:cNvPr>
          <p:cNvSpPr>
            <a:spLocks noGrp="1"/>
          </p:cNvSpPr>
          <p:nvPr>
            <p:ph type="title"/>
          </p:nvPr>
        </p:nvSpPr>
        <p:spPr>
          <a:xfrm>
            <a:off x="663129" y="-226503"/>
            <a:ext cx="10353762" cy="1257300"/>
          </a:xfrm>
        </p:spPr>
        <p:txBody>
          <a:bodyPr/>
          <a:lstStyle/>
          <a:p>
            <a:r>
              <a:rPr lang="en-US" dirty="0"/>
              <a:t>Attendance</a:t>
            </a:r>
          </a:p>
        </p:txBody>
      </p:sp>
      <p:sp>
        <p:nvSpPr>
          <p:cNvPr id="3" name="Content Placeholder 2">
            <a:extLst>
              <a:ext uri="{FF2B5EF4-FFF2-40B4-BE49-F238E27FC236}">
                <a16:creationId xmlns:a16="http://schemas.microsoft.com/office/drawing/2014/main" id="{FC646D0A-DF72-46B9-B643-BE6ABA8324CA}"/>
              </a:ext>
            </a:extLst>
          </p:cNvPr>
          <p:cNvSpPr>
            <a:spLocks noGrp="1"/>
          </p:cNvSpPr>
          <p:nvPr>
            <p:ph idx="1"/>
          </p:nvPr>
        </p:nvSpPr>
        <p:spPr>
          <a:xfrm>
            <a:off x="223706" y="935548"/>
            <a:ext cx="11744587" cy="5670782"/>
          </a:xfrm>
        </p:spPr>
        <p:txBody>
          <a:bodyPr>
            <a:normAutofit fontScale="77500" lnSpcReduction="20000"/>
          </a:bodyPr>
          <a:lstStyle/>
          <a:p>
            <a:r>
              <a:rPr lang="en-US" dirty="0"/>
              <a:t>Excuses, Bus Notes and Sign In/Sign Out Notes</a:t>
            </a:r>
          </a:p>
          <a:p>
            <a:pPr lvl="1"/>
            <a:r>
              <a:rPr lang="en-US" dirty="0"/>
              <a:t>Parents can fax or email to the school or put into the basket outside of the main office.</a:t>
            </a:r>
          </a:p>
          <a:p>
            <a:pPr lvl="1"/>
            <a:r>
              <a:rPr lang="en-US" dirty="0"/>
              <a:t>No ‘Bus Notes’ this year. Changes can not be made for transportation at the school level.</a:t>
            </a:r>
          </a:p>
          <a:p>
            <a:pPr lvl="1"/>
            <a:r>
              <a:rPr lang="en-US" dirty="0"/>
              <a:t>Excuses are due within 3 days of absence.</a:t>
            </a:r>
          </a:p>
          <a:p>
            <a:pPr lvl="1"/>
            <a:r>
              <a:rPr lang="en-US" dirty="0"/>
              <a:t>Check-Out Note Procedure</a:t>
            </a:r>
          </a:p>
          <a:p>
            <a:pPr lvl="2"/>
            <a:r>
              <a:rPr lang="en-US" dirty="0"/>
              <a:t>Parents will need to send a written note from home on the day of check-out with the students. In an emergency, then an email can be sent to Mrs. </a:t>
            </a:r>
            <a:r>
              <a:rPr lang="en-US" dirty="0" err="1"/>
              <a:t>Walraven</a:t>
            </a:r>
            <a:r>
              <a:rPr lang="en-US" dirty="0"/>
              <a:t> (</a:t>
            </a:r>
            <a:r>
              <a:rPr lang="en-US" dirty="0">
                <a:hlinkClick r:id="rId2"/>
              </a:rPr>
              <a:t>mwalraven@paulding.k12.ga</a:t>
            </a:r>
            <a:r>
              <a:rPr lang="en-US" dirty="0"/>
              <a:t>) or to Mrs. Sharp (</a:t>
            </a:r>
            <a:r>
              <a:rPr lang="en-US" dirty="0">
                <a:hlinkClick r:id="rId3"/>
              </a:rPr>
              <a:t>csharp@paulding.k12.ga.us</a:t>
            </a:r>
            <a:r>
              <a:rPr lang="en-US" dirty="0"/>
              <a:t>) </a:t>
            </a:r>
          </a:p>
          <a:p>
            <a:pPr marL="450000" lvl="1" indent="0">
              <a:buNone/>
            </a:pPr>
            <a:endParaRPr lang="en-US" dirty="0"/>
          </a:p>
          <a:p>
            <a:r>
              <a:rPr lang="en-US" dirty="0"/>
              <a:t>Tardies</a:t>
            </a:r>
          </a:p>
          <a:p>
            <a:pPr lvl="1"/>
            <a:r>
              <a:rPr lang="en-US" b="1" dirty="0">
                <a:solidFill>
                  <a:srgbClr val="FFFF00"/>
                </a:solidFill>
              </a:rPr>
              <a:t>During 1st Period (or initial arrival to school) </a:t>
            </a:r>
            <a:r>
              <a:rPr lang="en-US" dirty="0"/>
              <a:t>- Need to check-in at the front office through Checkmate to generate a late pass. </a:t>
            </a:r>
            <a:endParaRPr lang="en-US" baseline="30000" dirty="0"/>
          </a:p>
          <a:p>
            <a:pPr lvl="1"/>
            <a:r>
              <a:rPr lang="en-US" b="1" dirty="0">
                <a:solidFill>
                  <a:srgbClr val="FFFF00"/>
                </a:solidFill>
              </a:rPr>
              <a:t>During 2nd- 4th Periods</a:t>
            </a:r>
            <a:r>
              <a:rPr lang="en-US" dirty="0"/>
              <a:t>- Need to generate a ‘Tardy Pass’ on your Minga app to be admitted to class. If you do not have your phone, you can generate a ‘Tardy Pass’ at the designated kiosk (laptop station) for you to enter class. </a:t>
            </a:r>
          </a:p>
          <a:p>
            <a:pPr lvl="1"/>
            <a:r>
              <a:rPr lang="en-US" dirty="0"/>
              <a:t>If you aren’t in your class by 8:35 am and the bell rings, you must report to the office, sign-in and get a pass to go to class.</a:t>
            </a:r>
          </a:p>
          <a:p>
            <a:pPr lvl="1"/>
            <a:r>
              <a:rPr lang="en-US" dirty="0"/>
              <a:t>Excused tardies are NOT car problems, traffic, oversleeping, or staying in your car until the last minute to come into the school because you were eating breakfast.</a:t>
            </a:r>
          </a:p>
          <a:p>
            <a:pPr lvl="1"/>
            <a:r>
              <a:rPr lang="en-US" dirty="0"/>
              <a:t>Only 3 parent excuses for tardiness may be accepted in a semester</a:t>
            </a:r>
          </a:p>
          <a:p>
            <a:pPr marL="450000" lvl="1" indent="0">
              <a:buNone/>
            </a:pPr>
            <a:endParaRPr lang="en-US" dirty="0"/>
          </a:p>
          <a:p>
            <a:r>
              <a:rPr lang="en-US" dirty="0"/>
              <a:t>Skipping- More than 5 minutes after the bell has rung</a:t>
            </a:r>
          </a:p>
        </p:txBody>
      </p:sp>
    </p:spTree>
    <p:extLst>
      <p:ext uri="{BB962C8B-B14F-4D97-AF65-F5344CB8AC3E}">
        <p14:creationId xmlns:p14="http://schemas.microsoft.com/office/powerpoint/2010/main" val="415940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A1B8F-F857-4A8F-B4B7-138C1E8911D6}"/>
              </a:ext>
            </a:extLst>
          </p:cNvPr>
          <p:cNvSpPr>
            <a:spLocks noGrp="1"/>
          </p:cNvSpPr>
          <p:nvPr>
            <p:ph type="title"/>
          </p:nvPr>
        </p:nvSpPr>
        <p:spPr>
          <a:xfrm>
            <a:off x="671518" y="0"/>
            <a:ext cx="10353762" cy="1257300"/>
          </a:xfrm>
        </p:spPr>
        <p:txBody>
          <a:bodyPr/>
          <a:lstStyle/>
          <a:p>
            <a:r>
              <a:rPr lang="en-US" dirty="0"/>
              <a:t>Attendance</a:t>
            </a:r>
          </a:p>
        </p:txBody>
      </p:sp>
      <p:sp>
        <p:nvSpPr>
          <p:cNvPr id="3" name="Content Placeholder 2">
            <a:extLst>
              <a:ext uri="{FF2B5EF4-FFF2-40B4-BE49-F238E27FC236}">
                <a16:creationId xmlns:a16="http://schemas.microsoft.com/office/drawing/2014/main" id="{FC646D0A-DF72-46B9-B643-BE6ABA8324CA}"/>
              </a:ext>
            </a:extLst>
          </p:cNvPr>
          <p:cNvSpPr>
            <a:spLocks noGrp="1"/>
          </p:cNvSpPr>
          <p:nvPr>
            <p:ph idx="1"/>
          </p:nvPr>
        </p:nvSpPr>
        <p:spPr>
          <a:xfrm>
            <a:off x="427839" y="1162051"/>
            <a:ext cx="11367082" cy="5180026"/>
          </a:xfrm>
        </p:spPr>
        <p:txBody>
          <a:bodyPr>
            <a:normAutofit lnSpcReduction="10000"/>
          </a:bodyPr>
          <a:lstStyle/>
          <a:p>
            <a:pPr marL="36900" indent="0">
              <a:buNone/>
            </a:pPr>
            <a:r>
              <a:rPr lang="en-US" dirty="0"/>
              <a:t>What does ‘Tardy’ mean?- Not in the room by the bell ringing</a:t>
            </a:r>
          </a:p>
          <a:p>
            <a:pPr marL="0" marR="0" indent="0" hangingPunct="0">
              <a:spcBef>
                <a:spcPts val="0"/>
              </a:spcBef>
              <a:spcAft>
                <a:spcPts val="0"/>
              </a:spcAft>
              <a:buNone/>
            </a:pPr>
            <a:endParaRPr lang="en-US" dirty="0"/>
          </a:p>
          <a:p>
            <a:pPr marL="0" marR="0" indent="0" hangingPunct="0">
              <a:spcBef>
                <a:spcPts val="0"/>
              </a:spcBef>
              <a:spcAft>
                <a:spcPts val="0"/>
              </a:spcAft>
              <a:buNone/>
            </a:pPr>
            <a:r>
              <a:rPr lang="en-US" sz="1800" b="1" u="sng" spc="0" dirty="0">
                <a:effectLst/>
                <a:latin typeface="Times New Roman" panose="02020603050405020304" pitchFamily="18" charset="0"/>
                <a:ea typeface="Times New Roman" panose="02020603050405020304" pitchFamily="18" charset="0"/>
              </a:rPr>
              <a:t>CONSEQUENCES FOR TARDINESS</a:t>
            </a:r>
            <a:endParaRPr lang="en-US" sz="1800" dirty="0">
              <a:effectLst/>
              <a:latin typeface="Times New Roman" panose="02020603050405020304" pitchFamily="18" charset="0"/>
              <a:ea typeface="Times New Roman" panose="02020603050405020304" pitchFamily="18" charset="0"/>
            </a:endParaRPr>
          </a:p>
          <a:p>
            <a:pPr marL="0" marR="0" indent="0" algn="just" hangingPunct="0">
              <a:spcBef>
                <a:spcPts val="0"/>
              </a:spcBef>
              <a:spcAft>
                <a:spcPts val="0"/>
              </a:spcAft>
              <a:buNone/>
            </a:pPr>
            <a:r>
              <a:rPr lang="en-US" sz="1800" spc="0" dirty="0">
                <a:effectLst/>
                <a:latin typeface="Times New Roman" panose="02020603050405020304" pitchFamily="18" charset="0"/>
                <a:ea typeface="Times New Roman" panose="02020603050405020304" pitchFamily="18" charset="0"/>
              </a:rPr>
              <a:t>The attendance clerk will designate if the tardy is excused or unexcused.  Unexcused tardies to school and/or class</a:t>
            </a:r>
            <a:r>
              <a:rPr lang="en-US" sz="1800" b="1" spc="0" dirty="0">
                <a:effectLst/>
                <a:latin typeface="Times New Roman" panose="02020603050405020304" pitchFamily="18" charset="0"/>
                <a:ea typeface="Times New Roman" panose="02020603050405020304" pitchFamily="18" charset="0"/>
              </a:rPr>
              <a:t> </a:t>
            </a:r>
            <a:r>
              <a:rPr lang="en-US" sz="1800" spc="0" dirty="0">
                <a:effectLst/>
                <a:latin typeface="Times New Roman" panose="02020603050405020304" pitchFamily="18" charset="0"/>
                <a:ea typeface="Times New Roman" panose="02020603050405020304" pitchFamily="18" charset="0"/>
              </a:rPr>
              <a:t>in a 9-week period will be handled as follows:</a:t>
            </a:r>
          </a:p>
          <a:p>
            <a:pPr marL="0" indent="0" algn="just" hangingPunct="0">
              <a:spcBef>
                <a:spcPts val="0"/>
              </a:spcBef>
              <a:spcAft>
                <a:spcPts val="0"/>
              </a:spcAft>
              <a:buNone/>
            </a:pPr>
            <a:endParaRPr lang="en-US" sz="1800" dirty="0">
              <a:solidFill>
                <a:srgbClr val="FFFFFF"/>
              </a:solidFill>
              <a:effectLst/>
              <a:latin typeface="Segoe UI" panose="020B0502040204020203" pitchFamily="34" charset="0"/>
            </a:endParaRPr>
          </a:p>
          <a:p>
            <a:pPr marL="0" indent="0" algn="just" hangingPunct="0">
              <a:spcBef>
                <a:spcPts val="0"/>
              </a:spcBef>
              <a:spcAft>
                <a:spcPts val="0"/>
              </a:spcAft>
              <a:buNone/>
            </a:pPr>
            <a:r>
              <a:rPr lang="en-US" sz="1800" b="1" dirty="0">
                <a:effectLst/>
                <a:latin typeface="Segoe UI" panose="020B0502040204020203" pitchFamily="34" charset="0"/>
              </a:rPr>
              <a:t>                                </a:t>
            </a:r>
            <a:r>
              <a:rPr lang="en-US" sz="1800" b="1" u="sng" dirty="0">
                <a:effectLst/>
                <a:latin typeface="Segoe UI" panose="020B0502040204020203" pitchFamily="34" charset="0"/>
              </a:rPr>
              <a:t>Overview</a:t>
            </a:r>
          </a:p>
          <a:p>
            <a:pPr marL="0" indent="0" algn="just" hangingPunct="0">
              <a:spcBef>
                <a:spcPts val="0"/>
              </a:spcBef>
              <a:spcAft>
                <a:spcPts val="0"/>
              </a:spcAft>
              <a:buNone/>
            </a:pPr>
            <a:endParaRPr lang="en-US" sz="1800" b="1" u="sng" dirty="0">
              <a:effectLst/>
              <a:latin typeface="Segoe UI" panose="020B0502040204020203" pitchFamily="34" charset="0"/>
            </a:endParaRPr>
          </a:p>
          <a:p>
            <a:pPr marL="0" indent="0" algn="just" hangingPunct="0">
              <a:spcBef>
                <a:spcPts val="0"/>
              </a:spcBef>
              <a:spcAft>
                <a:spcPts val="0"/>
              </a:spcAft>
              <a:buNone/>
            </a:pPr>
            <a:r>
              <a:rPr lang="en-US" sz="1800" b="1" u="sng" dirty="0">
                <a:effectLst/>
                <a:latin typeface="Segoe UI" panose="020B0502040204020203" pitchFamily="34" charset="0"/>
              </a:rPr>
              <a:t>Lunch Detentions </a:t>
            </a:r>
            <a:r>
              <a:rPr lang="en-US" sz="1800" b="1" dirty="0">
                <a:effectLst/>
                <a:latin typeface="Segoe UI" panose="020B0502040204020203" pitchFamily="34" charset="0"/>
              </a:rPr>
              <a:t>(1</a:t>
            </a:r>
            <a:r>
              <a:rPr lang="en-US" sz="1800" b="1" baseline="30000" dirty="0">
                <a:effectLst/>
                <a:latin typeface="Segoe UI" panose="020B0502040204020203" pitchFamily="34" charset="0"/>
              </a:rPr>
              <a:t>st</a:t>
            </a:r>
            <a:r>
              <a:rPr lang="en-US" sz="1800" b="1" dirty="0">
                <a:effectLst/>
                <a:latin typeface="Segoe UI" panose="020B0502040204020203" pitchFamily="34" charset="0"/>
              </a:rPr>
              <a:t>-5</a:t>
            </a:r>
            <a:r>
              <a:rPr lang="en-US" sz="1800" b="1" baseline="30000" dirty="0">
                <a:effectLst/>
                <a:latin typeface="Segoe UI" panose="020B0502040204020203" pitchFamily="34" charset="0"/>
              </a:rPr>
              <a:t>th</a:t>
            </a:r>
            <a:r>
              <a:rPr lang="en-US" sz="1800" b="1" dirty="0">
                <a:effectLst/>
                <a:latin typeface="Segoe UI" panose="020B0502040204020203" pitchFamily="34" charset="0"/>
              </a:rPr>
              <a:t> Unexcused Tardies)</a:t>
            </a:r>
          </a:p>
          <a:p>
            <a:pPr marL="0" indent="0" algn="just" hangingPunct="0">
              <a:spcBef>
                <a:spcPts val="0"/>
              </a:spcBef>
              <a:spcAft>
                <a:spcPts val="0"/>
              </a:spcAft>
              <a:buNone/>
            </a:pPr>
            <a:endParaRPr lang="en-US" sz="1800" b="1" dirty="0">
              <a:effectLst/>
              <a:latin typeface="Segoe UI" panose="020B0502040204020203" pitchFamily="34" charset="0"/>
            </a:endParaRPr>
          </a:p>
          <a:p>
            <a:pPr marL="0" indent="0" algn="just" hangingPunct="0">
              <a:spcBef>
                <a:spcPts val="0"/>
              </a:spcBef>
              <a:spcAft>
                <a:spcPts val="0"/>
              </a:spcAft>
              <a:buNone/>
            </a:pPr>
            <a:r>
              <a:rPr lang="en-US" sz="1800" b="1" u="sng" dirty="0">
                <a:effectLst/>
                <a:latin typeface="Segoe UI" panose="020B0502040204020203" pitchFamily="34" charset="0"/>
              </a:rPr>
              <a:t>ISS/Saturday School Detentions </a:t>
            </a:r>
            <a:r>
              <a:rPr lang="en-US" sz="1800" b="1" dirty="0">
                <a:effectLst/>
                <a:latin typeface="Segoe UI" panose="020B0502040204020203" pitchFamily="34" charset="0"/>
              </a:rPr>
              <a:t>(6</a:t>
            </a:r>
            <a:r>
              <a:rPr lang="en-US" sz="1800" b="1" baseline="30000" dirty="0">
                <a:effectLst/>
                <a:latin typeface="Segoe UI" panose="020B0502040204020203" pitchFamily="34" charset="0"/>
              </a:rPr>
              <a:t>th</a:t>
            </a:r>
            <a:r>
              <a:rPr lang="en-US" sz="1800" b="1" dirty="0">
                <a:effectLst/>
                <a:latin typeface="Segoe UI" panose="020B0502040204020203" pitchFamily="34" charset="0"/>
              </a:rPr>
              <a:t>-9</a:t>
            </a:r>
            <a:r>
              <a:rPr lang="en-US" sz="1800" b="1" baseline="30000" dirty="0">
                <a:effectLst/>
                <a:latin typeface="Segoe UI" panose="020B0502040204020203" pitchFamily="34" charset="0"/>
              </a:rPr>
              <a:t>th</a:t>
            </a:r>
            <a:r>
              <a:rPr lang="en-US" sz="1800" b="1" dirty="0">
                <a:effectLst/>
                <a:latin typeface="Segoe UI" panose="020B0502040204020203" pitchFamily="34" charset="0"/>
              </a:rPr>
              <a:t> Unexcused Tardies)</a:t>
            </a:r>
          </a:p>
          <a:p>
            <a:pPr marL="662850" lvl="1" indent="-285750" algn="just" hangingPunct="0">
              <a:spcBef>
                <a:spcPts val="0"/>
              </a:spcBef>
              <a:spcAft>
                <a:spcPts val="0"/>
              </a:spcAft>
            </a:pPr>
            <a:r>
              <a:rPr lang="en-US" sz="1400" b="1" dirty="0">
                <a:effectLst/>
                <a:latin typeface="Segoe UI" panose="020B0502040204020203" pitchFamily="34" charset="0"/>
              </a:rPr>
              <a:t>Loss of driving privileges</a:t>
            </a:r>
          </a:p>
          <a:p>
            <a:pPr marL="377100" lvl="1" indent="0" algn="just" hangingPunct="0">
              <a:spcBef>
                <a:spcPts val="0"/>
              </a:spcBef>
              <a:spcAft>
                <a:spcPts val="0"/>
              </a:spcAft>
              <a:buNone/>
            </a:pPr>
            <a:endParaRPr lang="en-US" sz="1800" b="1" dirty="0">
              <a:effectLst/>
              <a:latin typeface="Segoe UI" panose="020B0502040204020203" pitchFamily="34" charset="0"/>
            </a:endParaRPr>
          </a:p>
          <a:p>
            <a:pPr marL="0" indent="0" algn="just" hangingPunct="0">
              <a:spcBef>
                <a:spcPts val="0"/>
              </a:spcBef>
              <a:spcAft>
                <a:spcPts val="0"/>
              </a:spcAft>
              <a:buNone/>
            </a:pPr>
            <a:r>
              <a:rPr lang="en-US" sz="1800" b="1" u="sng" dirty="0">
                <a:effectLst/>
                <a:latin typeface="Segoe UI" panose="020B0502040204020203" pitchFamily="34" charset="0"/>
              </a:rPr>
              <a:t>OSS Detentions </a:t>
            </a:r>
            <a:r>
              <a:rPr lang="en-US" sz="1800" b="1" dirty="0">
                <a:effectLst/>
                <a:latin typeface="Segoe UI" panose="020B0502040204020203" pitchFamily="34" charset="0"/>
              </a:rPr>
              <a:t>(10</a:t>
            </a:r>
            <a:r>
              <a:rPr lang="en-US" sz="1800" b="1" baseline="30000" dirty="0">
                <a:effectLst/>
                <a:latin typeface="Segoe UI" panose="020B0502040204020203" pitchFamily="34" charset="0"/>
              </a:rPr>
              <a:t>th</a:t>
            </a:r>
            <a:r>
              <a:rPr lang="en-US" sz="1800" b="1" dirty="0">
                <a:effectLst/>
                <a:latin typeface="Segoe UI" panose="020B0502040204020203" pitchFamily="34" charset="0"/>
              </a:rPr>
              <a:t>-13</a:t>
            </a:r>
            <a:r>
              <a:rPr lang="en-US" sz="1800" b="1" baseline="30000" dirty="0">
                <a:effectLst/>
                <a:latin typeface="Segoe UI" panose="020B0502040204020203" pitchFamily="34" charset="0"/>
              </a:rPr>
              <a:t>th</a:t>
            </a:r>
            <a:r>
              <a:rPr lang="en-US" sz="1800" b="1" dirty="0">
                <a:effectLst/>
                <a:latin typeface="Segoe UI" panose="020B0502040204020203" pitchFamily="34" charset="0"/>
              </a:rPr>
              <a:t> Unexcused Tardies)</a:t>
            </a:r>
          </a:p>
          <a:p>
            <a:pPr marL="662850" lvl="1" indent="-285750" algn="just" hangingPunct="0">
              <a:spcBef>
                <a:spcPts val="0"/>
              </a:spcBef>
              <a:spcAft>
                <a:spcPts val="0"/>
              </a:spcAft>
            </a:pPr>
            <a:r>
              <a:rPr lang="en-US" sz="1600" dirty="0">
                <a:effectLst/>
                <a:latin typeface="Times New Roman" panose="02020603050405020304" pitchFamily="18" charset="0"/>
                <a:ea typeface="Times New Roman" panose="02020603050405020304" pitchFamily="18" charset="0"/>
              </a:rPr>
              <a:t>Loss of driving privileges</a:t>
            </a:r>
          </a:p>
          <a:p>
            <a:pPr marL="662850" lvl="1" indent="-285750" algn="just" hangingPunct="0">
              <a:spcBef>
                <a:spcPts val="0"/>
              </a:spcBef>
              <a:spcAft>
                <a:spcPts val="0"/>
              </a:spcAft>
            </a:pPr>
            <a:r>
              <a:rPr lang="en-US" sz="1600" spc="0" dirty="0">
                <a:effectLst/>
                <a:latin typeface="Times New Roman" panose="02020603050405020304" pitchFamily="18" charset="0"/>
                <a:ea typeface="Times New Roman" panose="02020603050405020304" pitchFamily="18" charset="0"/>
              </a:rPr>
              <a:t>Chronic </a:t>
            </a:r>
            <a:r>
              <a:rPr lang="en-US" sz="1600" dirty="0">
                <a:effectLst/>
                <a:latin typeface="Times New Roman" panose="02020603050405020304" pitchFamily="18" charset="0"/>
                <a:ea typeface="Times New Roman" panose="02020603050405020304" pitchFamily="18" charset="0"/>
              </a:rPr>
              <a:t>Discipline Letter</a:t>
            </a:r>
          </a:p>
          <a:p>
            <a:pPr marL="662850" lvl="1" indent="-285750" algn="just" hangingPunct="0">
              <a:spcBef>
                <a:spcPts val="0"/>
              </a:spcBef>
              <a:spcAft>
                <a:spcPts val="0"/>
              </a:spcAft>
            </a:pPr>
            <a:r>
              <a:rPr lang="en-US" sz="1600" spc="0" dirty="0">
                <a:effectLst/>
                <a:latin typeface="Times New Roman" panose="02020603050405020304" pitchFamily="18" charset="0"/>
                <a:ea typeface="Times New Roman" panose="02020603050405020304" pitchFamily="18" charset="0"/>
              </a:rPr>
              <a:t>Behavior Con</a:t>
            </a:r>
            <a:r>
              <a:rPr lang="en-US" sz="1600" dirty="0">
                <a:effectLst/>
                <a:latin typeface="Times New Roman" panose="02020603050405020304" pitchFamily="18" charset="0"/>
                <a:ea typeface="Times New Roman" panose="02020603050405020304" pitchFamily="18" charset="0"/>
              </a:rPr>
              <a:t>tract</a:t>
            </a:r>
          </a:p>
          <a:p>
            <a:pPr marL="662850" lvl="1" indent="-285750" algn="just" hangingPunct="0">
              <a:spcBef>
                <a:spcPts val="0"/>
              </a:spcBef>
              <a:spcAft>
                <a:spcPts val="0"/>
              </a:spcAft>
            </a:pPr>
            <a:r>
              <a:rPr lang="en-US" sz="1600" spc="0" dirty="0">
                <a:effectLst/>
                <a:latin typeface="Times New Roman" panose="02020603050405020304" pitchFamily="18" charset="0"/>
                <a:ea typeface="Times New Roman" panose="02020603050405020304" pitchFamily="18" charset="0"/>
              </a:rPr>
              <a:t>Long Term Suspension/Expulsion</a:t>
            </a:r>
          </a:p>
          <a:p>
            <a:pPr marL="457200" lvl="1" indent="0" algn="just">
              <a:buNone/>
            </a:pPr>
            <a:endParaRPr lang="en-US" sz="1700" b="0" i="0" dirty="0">
              <a:effectLst/>
              <a:latin typeface="Aptos" panose="020B0004020202020204" pitchFamily="34" charset="0"/>
            </a:endParaRPr>
          </a:p>
          <a:p>
            <a:pPr marL="36900" indent="0">
              <a:buNone/>
            </a:pPr>
            <a:endParaRPr lang="en-US" sz="1800" spc="0" dirty="0">
              <a:effectLst/>
              <a:latin typeface="Times New Roman" panose="02020603050405020304" pitchFamily="18" charset="0"/>
              <a:ea typeface="Times" panose="02020603050405020304" pitchFamily="18" charset="0"/>
            </a:endParaRPr>
          </a:p>
          <a:p>
            <a:pPr marL="36900" indent="0">
              <a:buNone/>
            </a:pPr>
            <a:endParaRPr lang="en-US" dirty="0"/>
          </a:p>
        </p:txBody>
      </p:sp>
    </p:spTree>
    <p:extLst>
      <p:ext uri="{BB962C8B-B14F-4D97-AF65-F5344CB8AC3E}">
        <p14:creationId xmlns:p14="http://schemas.microsoft.com/office/powerpoint/2010/main" val="3552015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A1B8F-F857-4A8F-B4B7-138C1E8911D6}"/>
              </a:ext>
            </a:extLst>
          </p:cNvPr>
          <p:cNvSpPr>
            <a:spLocks noGrp="1"/>
          </p:cNvSpPr>
          <p:nvPr>
            <p:ph type="title"/>
          </p:nvPr>
        </p:nvSpPr>
        <p:spPr>
          <a:xfrm>
            <a:off x="671518" y="0"/>
            <a:ext cx="10353762" cy="1257300"/>
          </a:xfrm>
        </p:spPr>
        <p:txBody>
          <a:bodyPr/>
          <a:lstStyle/>
          <a:p>
            <a:r>
              <a:rPr lang="en-US" dirty="0"/>
              <a:t>Attendance</a:t>
            </a:r>
          </a:p>
        </p:txBody>
      </p:sp>
      <p:sp>
        <p:nvSpPr>
          <p:cNvPr id="3" name="Content Placeholder 2">
            <a:extLst>
              <a:ext uri="{FF2B5EF4-FFF2-40B4-BE49-F238E27FC236}">
                <a16:creationId xmlns:a16="http://schemas.microsoft.com/office/drawing/2014/main" id="{FC646D0A-DF72-46B9-B643-BE6ABA8324CA}"/>
              </a:ext>
            </a:extLst>
          </p:cNvPr>
          <p:cNvSpPr>
            <a:spLocks noGrp="1"/>
          </p:cNvSpPr>
          <p:nvPr>
            <p:ph idx="1"/>
          </p:nvPr>
        </p:nvSpPr>
        <p:spPr>
          <a:xfrm>
            <a:off x="427839" y="1162051"/>
            <a:ext cx="10845042" cy="5180026"/>
          </a:xfrm>
        </p:spPr>
        <p:txBody>
          <a:bodyPr>
            <a:normAutofit lnSpcReduction="10000"/>
          </a:bodyPr>
          <a:lstStyle/>
          <a:p>
            <a:pPr marL="0" indent="0" algn="just" hangingPunct="0">
              <a:spcBef>
                <a:spcPts val="0"/>
              </a:spcBef>
              <a:spcAft>
                <a:spcPts val="0"/>
              </a:spcAft>
              <a:buNone/>
            </a:pPr>
            <a:endParaRPr lang="en-US" sz="1800" dirty="0">
              <a:solidFill>
                <a:srgbClr val="FFFFFF"/>
              </a:solidFill>
              <a:effectLst/>
              <a:latin typeface="Segoe UI" panose="020B0502040204020203" pitchFamily="34" charset="0"/>
            </a:endParaRPr>
          </a:p>
          <a:p>
            <a:pPr marL="0" indent="0" algn="just" hangingPunct="0">
              <a:spcBef>
                <a:spcPts val="0"/>
              </a:spcBef>
              <a:spcAft>
                <a:spcPts val="0"/>
              </a:spcAft>
              <a:buNone/>
            </a:pPr>
            <a:r>
              <a:rPr lang="en-US" sz="1800" b="1" u="sng" dirty="0">
                <a:effectLst/>
                <a:latin typeface="Segoe UI" panose="020B0502040204020203" pitchFamily="34" charset="0"/>
              </a:rPr>
              <a:t>Lunch Detentions </a:t>
            </a:r>
            <a:r>
              <a:rPr lang="en-US" sz="1800" b="1" dirty="0">
                <a:effectLst/>
                <a:latin typeface="Segoe UI" panose="020B0502040204020203" pitchFamily="34" charset="0"/>
              </a:rPr>
              <a:t>(1</a:t>
            </a:r>
            <a:r>
              <a:rPr lang="en-US" sz="1800" b="1" baseline="30000" dirty="0">
                <a:effectLst/>
                <a:latin typeface="Segoe UI" panose="020B0502040204020203" pitchFamily="34" charset="0"/>
              </a:rPr>
              <a:t>st</a:t>
            </a:r>
            <a:r>
              <a:rPr lang="en-US" sz="1800" b="1" dirty="0">
                <a:effectLst/>
                <a:latin typeface="Segoe UI" panose="020B0502040204020203" pitchFamily="34" charset="0"/>
              </a:rPr>
              <a:t>-5</a:t>
            </a:r>
            <a:r>
              <a:rPr lang="en-US" sz="1800" b="1" baseline="30000" dirty="0">
                <a:effectLst/>
                <a:latin typeface="Segoe UI" panose="020B0502040204020203" pitchFamily="34" charset="0"/>
              </a:rPr>
              <a:t>th</a:t>
            </a:r>
            <a:r>
              <a:rPr lang="en-US" sz="1800" b="1" dirty="0">
                <a:effectLst/>
                <a:latin typeface="Segoe UI" panose="020B0502040204020203" pitchFamily="34" charset="0"/>
              </a:rPr>
              <a:t> Unexcused Tardies)</a:t>
            </a:r>
            <a:endParaRPr lang="en-US" sz="1800" spc="0" dirty="0">
              <a:effectLst/>
              <a:latin typeface="Times New Roman" panose="02020603050405020304" pitchFamily="18" charset="0"/>
              <a:ea typeface="Times New Roman" panose="02020603050405020304" pitchFamily="18" charset="0"/>
            </a:endParaRPr>
          </a:p>
          <a:p>
            <a:pPr marL="742950" lvl="1" indent="-285750" algn="just">
              <a:buFont typeface="Courier New" panose="02070309020205020404" pitchFamily="49" charset="0"/>
              <a:buChar char="o"/>
            </a:pPr>
            <a:r>
              <a:rPr lang="en-US" sz="1500" b="1" i="0" dirty="0">
                <a:effectLst/>
                <a:latin typeface="Aptos" panose="020B0004020202020204" pitchFamily="34" charset="0"/>
              </a:rPr>
              <a:t>1</a:t>
            </a:r>
            <a:r>
              <a:rPr lang="en-US" sz="1500" b="1" i="0" baseline="30000" dirty="0">
                <a:effectLst/>
                <a:latin typeface="Aptos" panose="020B0004020202020204" pitchFamily="34" charset="0"/>
              </a:rPr>
              <a:t>ST</a:t>
            </a:r>
            <a:r>
              <a:rPr lang="en-US" sz="1500" b="1" i="0" dirty="0">
                <a:effectLst/>
                <a:latin typeface="Aptos" panose="020B0004020202020204" pitchFamily="34" charset="0"/>
              </a:rPr>
              <a:t>-2</a:t>
            </a:r>
            <a:r>
              <a:rPr lang="en-US" sz="1500" b="1" i="0" baseline="30000" dirty="0">
                <a:effectLst/>
                <a:latin typeface="Aptos" panose="020B0004020202020204" pitchFamily="34" charset="0"/>
              </a:rPr>
              <a:t>ND</a:t>
            </a:r>
            <a:r>
              <a:rPr lang="en-US" sz="1500" b="1" i="0" dirty="0">
                <a:effectLst/>
                <a:latin typeface="Aptos" panose="020B0004020202020204" pitchFamily="34" charset="0"/>
              </a:rPr>
              <a:t> Unexcused Tardy:</a:t>
            </a:r>
            <a:r>
              <a:rPr lang="en-US" sz="1500" b="0" i="0" dirty="0">
                <a:effectLst/>
                <a:latin typeface="Aptos" panose="020B0004020202020204" pitchFamily="34" charset="0"/>
              </a:rPr>
              <a:t> WARNING (Level 1)</a:t>
            </a:r>
          </a:p>
          <a:p>
            <a:pPr marL="742950" lvl="1" indent="-285750" algn="just">
              <a:buFont typeface="Courier New" panose="02070309020205020404" pitchFamily="49" charset="0"/>
              <a:buChar char="o"/>
            </a:pPr>
            <a:r>
              <a:rPr lang="en-US" sz="1500" b="1" i="0" dirty="0">
                <a:effectLst/>
                <a:latin typeface="Aptos" panose="020B0004020202020204" pitchFamily="34" charset="0"/>
              </a:rPr>
              <a:t>3</a:t>
            </a:r>
            <a:r>
              <a:rPr lang="en-US" sz="1500" b="1" i="0" baseline="30000" dirty="0">
                <a:effectLst/>
                <a:latin typeface="Aptos" panose="020B0004020202020204" pitchFamily="34" charset="0"/>
              </a:rPr>
              <a:t>RD</a:t>
            </a:r>
            <a:r>
              <a:rPr lang="en-US" sz="1500" b="1" i="0" dirty="0">
                <a:effectLst/>
                <a:latin typeface="Aptos" panose="020B0004020202020204" pitchFamily="34" charset="0"/>
              </a:rPr>
              <a:t> Unexcused Tardy:  </a:t>
            </a:r>
            <a:r>
              <a:rPr lang="en-US" sz="1500" b="0" i="0" dirty="0">
                <a:effectLst/>
                <a:latin typeface="Aptos" panose="020B0004020202020204" pitchFamily="34" charset="0"/>
              </a:rPr>
              <a:t>LUNCH DETENTION in Room 232 (must serve within 10 school days of initial assignment).</a:t>
            </a:r>
          </a:p>
          <a:p>
            <a:pPr marL="1200150" lvl="2" indent="-285750" algn="just"/>
            <a:r>
              <a:rPr lang="en-US" sz="1500" b="0" i="0" dirty="0">
                <a:effectLst/>
                <a:latin typeface="Aptos" panose="020B0004020202020204" pitchFamily="34" charset="0"/>
              </a:rPr>
              <a:t>Students will have 5 minutes to get their lunch and report to Room 232 to receive credit</a:t>
            </a:r>
          </a:p>
          <a:p>
            <a:pPr marL="742950" lvl="1" indent="-285750" algn="just">
              <a:buFont typeface="Courier New" panose="02070309020205020404" pitchFamily="49" charset="0"/>
              <a:buChar char="o"/>
            </a:pPr>
            <a:r>
              <a:rPr lang="en-US" sz="1500" b="1" i="0" dirty="0">
                <a:effectLst/>
                <a:latin typeface="Aptos" panose="020B0004020202020204" pitchFamily="34" charset="0"/>
              </a:rPr>
              <a:t>4</a:t>
            </a:r>
            <a:r>
              <a:rPr lang="en-US" sz="1500" b="1" i="0" baseline="30000" dirty="0">
                <a:effectLst/>
                <a:latin typeface="Aptos" panose="020B0004020202020204" pitchFamily="34" charset="0"/>
              </a:rPr>
              <a:t>th </a:t>
            </a:r>
            <a:r>
              <a:rPr lang="en-US" sz="1500" b="1" i="0" dirty="0">
                <a:effectLst/>
                <a:latin typeface="Aptos" panose="020B0004020202020204" pitchFamily="34" charset="0"/>
              </a:rPr>
              <a:t>Unexcused Tardy: </a:t>
            </a:r>
            <a:r>
              <a:rPr lang="en-US" sz="1500" b="0" i="0" dirty="0">
                <a:effectLst/>
                <a:latin typeface="Aptos" panose="020B0004020202020204" pitchFamily="34" charset="0"/>
              </a:rPr>
              <a:t>WARNING (Level 1)</a:t>
            </a:r>
          </a:p>
          <a:p>
            <a:pPr marL="742950" lvl="1" indent="-285750" algn="just">
              <a:buFont typeface="Courier New" panose="02070309020205020404" pitchFamily="49" charset="0"/>
              <a:buChar char="o"/>
            </a:pPr>
            <a:r>
              <a:rPr lang="en-US" sz="1500" b="1" i="0" dirty="0">
                <a:effectLst/>
                <a:latin typeface="Aptos" panose="020B0004020202020204" pitchFamily="34" charset="0"/>
              </a:rPr>
              <a:t>5</a:t>
            </a:r>
            <a:r>
              <a:rPr lang="en-US" sz="1500" b="1" i="0" baseline="30000" dirty="0">
                <a:effectLst/>
                <a:latin typeface="Aptos" panose="020B0004020202020204" pitchFamily="34" charset="0"/>
              </a:rPr>
              <a:t>th</a:t>
            </a:r>
            <a:r>
              <a:rPr lang="en-US" sz="1500" b="1" i="0" dirty="0">
                <a:effectLst/>
                <a:latin typeface="Aptos" panose="020B0004020202020204" pitchFamily="34" charset="0"/>
              </a:rPr>
              <a:t> Unexcused Tardy:  </a:t>
            </a:r>
            <a:r>
              <a:rPr lang="en-US" sz="1500" b="0" i="0" dirty="0">
                <a:effectLst/>
                <a:latin typeface="Aptos" panose="020B0004020202020204" pitchFamily="34" charset="0"/>
              </a:rPr>
              <a:t>LUNCH DETENTION in Room 232 (must serve within 10 school days of initial assignment).</a:t>
            </a:r>
          </a:p>
          <a:p>
            <a:pPr marL="36900" indent="0">
              <a:buNone/>
            </a:pPr>
            <a:r>
              <a:rPr lang="en-US" sz="1800" b="1" u="sng" dirty="0">
                <a:effectLst/>
                <a:latin typeface="Segoe UI" panose="020B0502040204020203" pitchFamily="34" charset="0"/>
              </a:rPr>
              <a:t>ISS/Saturday School Detentions </a:t>
            </a:r>
            <a:r>
              <a:rPr lang="en-US" sz="1800" b="1" dirty="0">
                <a:effectLst/>
                <a:latin typeface="Segoe UI" panose="020B0502040204020203" pitchFamily="34" charset="0"/>
              </a:rPr>
              <a:t>(6</a:t>
            </a:r>
            <a:r>
              <a:rPr lang="en-US" sz="1800" b="1" baseline="30000" dirty="0">
                <a:effectLst/>
                <a:latin typeface="Segoe UI" panose="020B0502040204020203" pitchFamily="34" charset="0"/>
              </a:rPr>
              <a:t>th</a:t>
            </a:r>
            <a:r>
              <a:rPr lang="en-US" sz="1800" b="1" dirty="0">
                <a:effectLst/>
                <a:latin typeface="Segoe UI" panose="020B0502040204020203" pitchFamily="34" charset="0"/>
              </a:rPr>
              <a:t>-9</a:t>
            </a:r>
            <a:r>
              <a:rPr lang="en-US" sz="1800" b="1" baseline="30000" dirty="0">
                <a:effectLst/>
                <a:latin typeface="Segoe UI" panose="020B0502040204020203" pitchFamily="34" charset="0"/>
              </a:rPr>
              <a:t>th</a:t>
            </a:r>
            <a:r>
              <a:rPr lang="en-US" sz="1800" b="1" dirty="0">
                <a:effectLst/>
                <a:latin typeface="Segoe UI" panose="020B0502040204020203" pitchFamily="34" charset="0"/>
              </a:rPr>
              <a:t> Unexcused Tardies)</a:t>
            </a:r>
            <a:endParaRPr lang="en-US" b="0" i="0" dirty="0">
              <a:solidFill>
                <a:srgbClr val="242424"/>
              </a:solidFill>
              <a:effectLst/>
              <a:highlight>
                <a:srgbClr val="FFFFFF"/>
              </a:highlight>
              <a:latin typeface="Segoe UI" panose="020B0502040204020203" pitchFamily="34" charset="0"/>
            </a:endParaRPr>
          </a:p>
          <a:p>
            <a:pPr marL="742950" lvl="1" indent="-285750" algn="just">
              <a:buFont typeface="Courier New" panose="02070309020205020404" pitchFamily="49" charset="0"/>
              <a:buChar char="o"/>
            </a:pPr>
            <a:r>
              <a:rPr lang="en-US" sz="1500" b="1" i="0" dirty="0">
                <a:effectLst/>
                <a:latin typeface="Aptos" panose="020B0004020202020204" pitchFamily="34" charset="0"/>
              </a:rPr>
              <a:t>6</a:t>
            </a:r>
            <a:r>
              <a:rPr lang="en-US" sz="1500" b="1" i="0" baseline="30000" dirty="0">
                <a:effectLst/>
                <a:latin typeface="Aptos" panose="020B0004020202020204" pitchFamily="34" charset="0"/>
              </a:rPr>
              <a:t>th </a:t>
            </a:r>
            <a:r>
              <a:rPr lang="en-US" sz="1500" b="1" i="0" dirty="0">
                <a:effectLst/>
                <a:latin typeface="Aptos" panose="020B0004020202020204" pitchFamily="34" charset="0"/>
              </a:rPr>
              <a:t>Unexcused Tardy:  </a:t>
            </a:r>
            <a:r>
              <a:rPr lang="en-US" sz="1500" b="0" i="0" dirty="0">
                <a:effectLst/>
                <a:latin typeface="Aptos" panose="020B0004020202020204" pitchFamily="34" charset="0"/>
              </a:rPr>
              <a:t>WARNING (Level 1)</a:t>
            </a:r>
          </a:p>
          <a:p>
            <a:pPr marL="742950" lvl="1" indent="-285750" algn="just">
              <a:buFont typeface="Courier New" panose="02070309020205020404" pitchFamily="49" charset="0"/>
              <a:buChar char="o"/>
            </a:pPr>
            <a:r>
              <a:rPr lang="en-US" sz="1500" b="1" i="0" dirty="0">
                <a:effectLst/>
                <a:latin typeface="Aptos" panose="020B0004020202020204" pitchFamily="34" charset="0"/>
              </a:rPr>
              <a:t>7</a:t>
            </a:r>
            <a:r>
              <a:rPr lang="en-US" sz="1500" b="1" i="0" baseline="30000" dirty="0">
                <a:effectLst/>
                <a:latin typeface="Aptos" panose="020B0004020202020204" pitchFamily="34" charset="0"/>
              </a:rPr>
              <a:t>th </a:t>
            </a:r>
            <a:r>
              <a:rPr lang="en-US" sz="1500" b="1" i="0" dirty="0">
                <a:effectLst/>
                <a:latin typeface="Aptos" panose="020B0004020202020204" pitchFamily="34" charset="0"/>
              </a:rPr>
              <a:t>Unexcused Tardy:  </a:t>
            </a:r>
            <a:r>
              <a:rPr lang="en-US" sz="1500" b="0" i="0" dirty="0">
                <a:effectLst/>
                <a:latin typeface="Aptos" panose="020B0004020202020204" pitchFamily="34" charset="0"/>
              </a:rPr>
              <a:t>SATURDAY SCHOOL (must serve within 30 school days of initial assignment).</a:t>
            </a:r>
          </a:p>
          <a:p>
            <a:pPr marL="1200150" lvl="2" indent="-285750" algn="just"/>
            <a:r>
              <a:rPr lang="en-US" sz="1500" b="0" i="0" dirty="0">
                <a:effectLst/>
                <a:latin typeface="Aptos" panose="020B0004020202020204" pitchFamily="34" charset="0"/>
              </a:rPr>
              <a:t>Saturday School is offered one Saturday a month, please check Minga calendar for available dates.</a:t>
            </a:r>
          </a:p>
          <a:p>
            <a:pPr marL="1200150" lvl="2" indent="-285750" algn="just"/>
            <a:r>
              <a:rPr lang="en-US" sz="1500" b="0" i="0" dirty="0">
                <a:effectLst/>
                <a:latin typeface="Aptos" panose="020B0004020202020204" pitchFamily="34" charset="0"/>
              </a:rPr>
              <a:t>Loss of Driving Privileges (5 school days)</a:t>
            </a:r>
          </a:p>
          <a:p>
            <a:pPr marL="742950" lvl="1" indent="-285750" algn="just">
              <a:buFont typeface="Courier New" panose="02070309020205020404" pitchFamily="49" charset="0"/>
              <a:buChar char="o"/>
            </a:pPr>
            <a:r>
              <a:rPr lang="en-US" sz="1500" b="1" i="0" dirty="0">
                <a:effectLst/>
                <a:latin typeface="Aptos" panose="020B0004020202020204" pitchFamily="34" charset="0"/>
              </a:rPr>
              <a:t>8</a:t>
            </a:r>
            <a:r>
              <a:rPr lang="en-US" sz="1500" b="1" i="0" baseline="30000" dirty="0">
                <a:effectLst/>
                <a:latin typeface="Aptos" panose="020B0004020202020204" pitchFamily="34" charset="0"/>
              </a:rPr>
              <a:t>th </a:t>
            </a:r>
            <a:r>
              <a:rPr lang="en-US" sz="1500" b="1" i="0" dirty="0">
                <a:effectLst/>
                <a:latin typeface="Aptos" panose="020B0004020202020204" pitchFamily="34" charset="0"/>
              </a:rPr>
              <a:t>Unexcused Tardy:  </a:t>
            </a:r>
            <a:r>
              <a:rPr lang="en-US" sz="1500" b="0" i="0" dirty="0">
                <a:effectLst/>
                <a:latin typeface="Aptos" panose="020B0004020202020204" pitchFamily="34" charset="0"/>
              </a:rPr>
              <a:t>WARNING (Level 1)</a:t>
            </a:r>
          </a:p>
          <a:p>
            <a:pPr marL="742950" lvl="1" indent="-285750" algn="just">
              <a:buFont typeface="Courier New" panose="02070309020205020404" pitchFamily="49" charset="0"/>
              <a:buChar char="o"/>
            </a:pPr>
            <a:r>
              <a:rPr lang="en-US" sz="1500" b="1" i="0" dirty="0">
                <a:effectLst/>
                <a:latin typeface="Aptos" panose="020B0004020202020204" pitchFamily="34" charset="0"/>
              </a:rPr>
              <a:t>9</a:t>
            </a:r>
            <a:r>
              <a:rPr lang="en-US" sz="1500" b="1" i="0" baseline="30000" dirty="0">
                <a:effectLst/>
                <a:latin typeface="Aptos" panose="020B0004020202020204" pitchFamily="34" charset="0"/>
              </a:rPr>
              <a:t>th </a:t>
            </a:r>
            <a:r>
              <a:rPr lang="en-US" sz="1500" b="1" i="0" dirty="0">
                <a:effectLst/>
                <a:latin typeface="Aptos" panose="020B0004020202020204" pitchFamily="34" charset="0"/>
              </a:rPr>
              <a:t>Unexcused Tardy:</a:t>
            </a:r>
            <a:r>
              <a:rPr lang="en-US" sz="1500" b="0" i="0" dirty="0">
                <a:effectLst/>
                <a:latin typeface="Aptos" panose="020B0004020202020204" pitchFamily="34" charset="0"/>
              </a:rPr>
              <a:t> IN-SCHOOL SUSPENSION (Level 1)</a:t>
            </a:r>
          </a:p>
          <a:p>
            <a:pPr marL="1200150" lvl="2" indent="-285750" algn="just"/>
            <a:r>
              <a:rPr lang="en-US" sz="1500" b="0" i="0" dirty="0">
                <a:effectLst/>
                <a:latin typeface="Aptos" panose="020B0004020202020204" pitchFamily="34" charset="0"/>
              </a:rPr>
              <a:t>Loss of Driving Privileges (30 school days)</a:t>
            </a:r>
          </a:p>
          <a:p>
            <a:pPr marL="36900" indent="0">
              <a:buNone/>
            </a:pPr>
            <a:endParaRPr lang="en-US" sz="1800" spc="0" dirty="0">
              <a:effectLst/>
              <a:latin typeface="Times New Roman" panose="02020603050405020304" pitchFamily="18" charset="0"/>
              <a:ea typeface="Times" panose="02020603050405020304" pitchFamily="18" charset="0"/>
            </a:endParaRPr>
          </a:p>
          <a:p>
            <a:pPr marL="36900" indent="0">
              <a:buNone/>
            </a:pPr>
            <a:endParaRPr lang="en-US" dirty="0"/>
          </a:p>
        </p:txBody>
      </p:sp>
    </p:spTree>
    <p:extLst>
      <p:ext uri="{BB962C8B-B14F-4D97-AF65-F5344CB8AC3E}">
        <p14:creationId xmlns:p14="http://schemas.microsoft.com/office/powerpoint/2010/main" val="2240762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A1B8F-F857-4A8F-B4B7-138C1E8911D6}"/>
              </a:ext>
            </a:extLst>
          </p:cNvPr>
          <p:cNvSpPr>
            <a:spLocks noGrp="1"/>
          </p:cNvSpPr>
          <p:nvPr>
            <p:ph type="title"/>
          </p:nvPr>
        </p:nvSpPr>
        <p:spPr>
          <a:xfrm>
            <a:off x="671518" y="0"/>
            <a:ext cx="10353762" cy="1257300"/>
          </a:xfrm>
        </p:spPr>
        <p:txBody>
          <a:bodyPr/>
          <a:lstStyle/>
          <a:p>
            <a:r>
              <a:rPr lang="en-US" dirty="0"/>
              <a:t>Attendance</a:t>
            </a:r>
          </a:p>
        </p:txBody>
      </p:sp>
      <p:sp>
        <p:nvSpPr>
          <p:cNvPr id="3" name="Content Placeholder 2">
            <a:extLst>
              <a:ext uri="{FF2B5EF4-FFF2-40B4-BE49-F238E27FC236}">
                <a16:creationId xmlns:a16="http://schemas.microsoft.com/office/drawing/2014/main" id="{FC646D0A-DF72-46B9-B643-BE6ABA8324CA}"/>
              </a:ext>
            </a:extLst>
          </p:cNvPr>
          <p:cNvSpPr>
            <a:spLocks noGrp="1"/>
          </p:cNvSpPr>
          <p:nvPr>
            <p:ph idx="1"/>
          </p:nvPr>
        </p:nvSpPr>
        <p:spPr>
          <a:xfrm>
            <a:off x="427839" y="1162051"/>
            <a:ext cx="10845042" cy="5180026"/>
          </a:xfrm>
        </p:spPr>
        <p:txBody>
          <a:bodyPr>
            <a:normAutofit fontScale="77500" lnSpcReduction="20000"/>
          </a:bodyPr>
          <a:lstStyle/>
          <a:p>
            <a:pPr marL="0" indent="0" algn="just" hangingPunct="0">
              <a:spcBef>
                <a:spcPts val="0"/>
              </a:spcBef>
              <a:spcAft>
                <a:spcPts val="0"/>
              </a:spcAft>
              <a:buNone/>
            </a:pPr>
            <a:endParaRPr lang="en-US" sz="1800" dirty="0">
              <a:solidFill>
                <a:srgbClr val="FFFFFF"/>
              </a:solidFill>
              <a:effectLst/>
              <a:latin typeface="Segoe UI" panose="020B0502040204020203" pitchFamily="34" charset="0"/>
            </a:endParaRPr>
          </a:p>
          <a:p>
            <a:pPr marL="0" indent="0" algn="just" hangingPunct="0">
              <a:spcBef>
                <a:spcPts val="0"/>
              </a:spcBef>
              <a:spcAft>
                <a:spcPts val="0"/>
              </a:spcAft>
              <a:buNone/>
            </a:pPr>
            <a:r>
              <a:rPr lang="en-US" b="1" u="sng" dirty="0">
                <a:effectLst/>
                <a:latin typeface="Segoe UI" panose="020B0502040204020203" pitchFamily="34" charset="0"/>
              </a:rPr>
              <a:t>OSS Detentions </a:t>
            </a:r>
            <a:r>
              <a:rPr lang="en-US" b="1" dirty="0">
                <a:effectLst/>
                <a:latin typeface="Segoe UI" panose="020B0502040204020203" pitchFamily="34" charset="0"/>
              </a:rPr>
              <a:t>(10</a:t>
            </a:r>
            <a:r>
              <a:rPr lang="en-US" b="1" baseline="30000" dirty="0">
                <a:effectLst/>
                <a:latin typeface="Segoe UI" panose="020B0502040204020203" pitchFamily="34" charset="0"/>
              </a:rPr>
              <a:t>th</a:t>
            </a:r>
            <a:r>
              <a:rPr lang="en-US" b="1" dirty="0">
                <a:effectLst/>
                <a:latin typeface="Segoe UI" panose="020B0502040204020203" pitchFamily="34" charset="0"/>
              </a:rPr>
              <a:t>-13</a:t>
            </a:r>
            <a:r>
              <a:rPr lang="en-US" b="1" baseline="30000" dirty="0">
                <a:effectLst/>
                <a:latin typeface="Segoe UI" panose="020B0502040204020203" pitchFamily="34" charset="0"/>
              </a:rPr>
              <a:t>th</a:t>
            </a:r>
            <a:r>
              <a:rPr lang="en-US" b="1" dirty="0">
                <a:effectLst/>
                <a:latin typeface="Segoe UI" panose="020B0502040204020203" pitchFamily="34" charset="0"/>
              </a:rPr>
              <a:t> Unexcused Tardies)</a:t>
            </a:r>
            <a:endParaRPr lang="en-US" b="0" i="0" dirty="0">
              <a:effectLst/>
              <a:latin typeface="Segoe UI" panose="020B0502040204020203" pitchFamily="34" charset="0"/>
            </a:endParaRPr>
          </a:p>
          <a:p>
            <a:pPr marL="742950" lvl="1" indent="-285750" algn="just">
              <a:buFont typeface="Courier New" panose="02070309020205020404" pitchFamily="49" charset="0"/>
              <a:buChar char="o"/>
            </a:pPr>
            <a:r>
              <a:rPr lang="en-US" sz="1900" b="1" i="0" dirty="0">
                <a:effectLst/>
                <a:latin typeface="Aptos" panose="020B0004020202020204" pitchFamily="34" charset="0"/>
              </a:rPr>
              <a:t>10</a:t>
            </a:r>
            <a:r>
              <a:rPr lang="en-US" sz="1900" b="1" i="0" baseline="30000" dirty="0">
                <a:effectLst/>
                <a:latin typeface="Aptos" panose="020B0004020202020204" pitchFamily="34" charset="0"/>
              </a:rPr>
              <a:t>th </a:t>
            </a:r>
            <a:r>
              <a:rPr lang="en-US" sz="1900" b="1" i="0" dirty="0">
                <a:effectLst/>
                <a:latin typeface="Aptos" panose="020B0004020202020204" pitchFamily="34" charset="0"/>
              </a:rPr>
              <a:t>Unexcused Tardy:  </a:t>
            </a:r>
            <a:r>
              <a:rPr lang="en-US" sz="1900" b="0" i="0" dirty="0">
                <a:effectLst/>
                <a:latin typeface="Aptos" panose="020B0004020202020204" pitchFamily="34" charset="0"/>
              </a:rPr>
              <a:t>WARNING (Level 1)</a:t>
            </a:r>
          </a:p>
          <a:p>
            <a:pPr marL="742950" lvl="1" indent="-285750" algn="just">
              <a:buFont typeface="Courier New" panose="02070309020205020404" pitchFamily="49" charset="0"/>
              <a:buChar char="o"/>
            </a:pPr>
            <a:r>
              <a:rPr lang="en-US" sz="1900" b="1" i="0" dirty="0">
                <a:effectLst/>
                <a:latin typeface="Aptos" panose="020B0004020202020204" pitchFamily="34" charset="0"/>
              </a:rPr>
              <a:t>11</a:t>
            </a:r>
            <a:r>
              <a:rPr lang="en-US" sz="1900" b="1" i="0" baseline="30000" dirty="0">
                <a:effectLst/>
                <a:latin typeface="Aptos" panose="020B0004020202020204" pitchFamily="34" charset="0"/>
              </a:rPr>
              <a:t>th </a:t>
            </a:r>
            <a:r>
              <a:rPr lang="en-US" sz="1900" b="1" i="0" dirty="0">
                <a:effectLst/>
                <a:latin typeface="Aptos" panose="020B0004020202020204" pitchFamily="34" charset="0"/>
              </a:rPr>
              <a:t>Unexcused Tardy:  </a:t>
            </a:r>
            <a:r>
              <a:rPr lang="en-US" sz="1900" b="0" i="0" dirty="0">
                <a:effectLst/>
                <a:latin typeface="Aptos" panose="020B0004020202020204" pitchFamily="34" charset="0"/>
              </a:rPr>
              <a:t>OUT OF SCHOOL SUSPENSION (Level 1)</a:t>
            </a:r>
          </a:p>
          <a:p>
            <a:pPr marL="1257300" lvl="2" indent="-342900" algn="just"/>
            <a:r>
              <a:rPr lang="en-US" sz="1900" b="0" i="0" dirty="0">
                <a:effectLst/>
                <a:latin typeface="Aptos" panose="020B0004020202020204" pitchFamily="34" charset="0"/>
              </a:rPr>
              <a:t>WILLFUL DISOBEDIENCE (Level 2)</a:t>
            </a:r>
          </a:p>
          <a:p>
            <a:pPr marL="1257300" lvl="2" indent="-342900" algn="just"/>
            <a:r>
              <a:rPr lang="en-US" sz="1900" b="0" i="0" dirty="0">
                <a:effectLst/>
                <a:latin typeface="Aptos" panose="020B0004020202020204" pitchFamily="34" charset="0"/>
              </a:rPr>
              <a:t>Chronic Discipline Letter</a:t>
            </a:r>
          </a:p>
          <a:p>
            <a:pPr marL="1257300" lvl="2" indent="-342900" algn="just"/>
            <a:r>
              <a:rPr lang="en-US" sz="1900" b="0" i="0" dirty="0">
                <a:effectLst/>
                <a:latin typeface="Aptos" panose="020B0004020202020204" pitchFamily="34" charset="0"/>
              </a:rPr>
              <a:t>Loss of Driving Privileges (Remainder of the School Year)</a:t>
            </a:r>
          </a:p>
          <a:p>
            <a:pPr marL="742950" lvl="1" indent="-285750" algn="just">
              <a:buFont typeface="Courier New" panose="02070309020205020404" pitchFamily="49" charset="0"/>
              <a:buChar char="o"/>
            </a:pPr>
            <a:r>
              <a:rPr lang="en-US" sz="1900" b="1" i="0" dirty="0">
                <a:effectLst/>
                <a:latin typeface="Aptos" panose="020B0004020202020204" pitchFamily="34" charset="0"/>
              </a:rPr>
              <a:t>12</a:t>
            </a:r>
            <a:r>
              <a:rPr lang="en-US" sz="1900" b="1" i="0" baseline="30000" dirty="0">
                <a:effectLst/>
                <a:latin typeface="Aptos" panose="020B0004020202020204" pitchFamily="34" charset="0"/>
              </a:rPr>
              <a:t>th </a:t>
            </a:r>
            <a:r>
              <a:rPr lang="en-US" sz="1900" b="1" i="0" dirty="0">
                <a:effectLst/>
                <a:latin typeface="Aptos" panose="020B0004020202020204" pitchFamily="34" charset="0"/>
              </a:rPr>
              <a:t>Unexcused Tardy:  </a:t>
            </a:r>
            <a:r>
              <a:rPr lang="en-US" sz="1900" b="0" i="0" dirty="0">
                <a:effectLst/>
                <a:latin typeface="Aptos" panose="020B0004020202020204" pitchFamily="34" charset="0"/>
              </a:rPr>
              <a:t>OUT OF SCHOOL SUSPENSION</a:t>
            </a:r>
          </a:p>
          <a:p>
            <a:pPr marL="1257300" lvl="2" indent="-342900" algn="just"/>
            <a:r>
              <a:rPr lang="en-US" sz="1900" b="0" i="0" dirty="0">
                <a:effectLst/>
                <a:latin typeface="Aptos" panose="020B0004020202020204" pitchFamily="34" charset="0"/>
              </a:rPr>
              <a:t>WILLFUL DISOBEDIENCE (Level 2)</a:t>
            </a:r>
          </a:p>
          <a:p>
            <a:pPr marL="1257300" lvl="2" indent="-342900" algn="just"/>
            <a:r>
              <a:rPr lang="en-US" sz="1900" b="0" i="0" dirty="0">
                <a:effectLst/>
                <a:latin typeface="Aptos" panose="020B0004020202020204" pitchFamily="34" charset="0"/>
              </a:rPr>
              <a:t>Behavior Contract</a:t>
            </a:r>
          </a:p>
          <a:p>
            <a:pPr marL="742950" lvl="1" indent="-285750" algn="just">
              <a:buFont typeface="Courier New" panose="02070309020205020404" pitchFamily="49" charset="0"/>
              <a:buChar char="o"/>
            </a:pPr>
            <a:r>
              <a:rPr lang="en-US" sz="1900" b="1" i="0" dirty="0">
                <a:effectLst/>
                <a:latin typeface="Aptos" panose="020B0004020202020204" pitchFamily="34" charset="0"/>
              </a:rPr>
              <a:t>13</a:t>
            </a:r>
            <a:r>
              <a:rPr lang="en-US" sz="1900" b="1" i="0" baseline="30000" dirty="0">
                <a:effectLst/>
                <a:latin typeface="Aptos" panose="020B0004020202020204" pitchFamily="34" charset="0"/>
              </a:rPr>
              <a:t>th </a:t>
            </a:r>
            <a:r>
              <a:rPr lang="en-US" sz="1900" b="1" i="0" dirty="0">
                <a:effectLst/>
                <a:latin typeface="Aptos" panose="020B0004020202020204" pitchFamily="34" charset="0"/>
              </a:rPr>
              <a:t>Unexcused Tardy:  </a:t>
            </a:r>
            <a:r>
              <a:rPr lang="en-US" sz="1900" b="0" i="0" dirty="0">
                <a:effectLst/>
                <a:latin typeface="Aptos" panose="020B0004020202020204" pitchFamily="34" charset="0"/>
              </a:rPr>
              <a:t>OUT OF SCHOOL SUSPENSION</a:t>
            </a:r>
          </a:p>
          <a:p>
            <a:pPr marL="1257300" lvl="2" indent="-342900" algn="just"/>
            <a:r>
              <a:rPr lang="en-US" sz="1900" b="0" i="0" dirty="0">
                <a:effectLst/>
                <a:latin typeface="Aptos" panose="020B0004020202020204" pitchFamily="34" charset="0"/>
              </a:rPr>
              <a:t>WILLFUL DISOBEDIENCE (Level 2)</a:t>
            </a:r>
          </a:p>
          <a:p>
            <a:pPr marL="1257300" lvl="2" indent="-342900" algn="just"/>
            <a:r>
              <a:rPr lang="en-US" sz="1900" b="0" i="0" dirty="0">
                <a:effectLst/>
                <a:latin typeface="Aptos" panose="020B0004020202020204" pitchFamily="34" charset="0"/>
              </a:rPr>
              <a:t>Repeated Level 2 Offenses and may result in a Level 3 Consequence.</a:t>
            </a:r>
          </a:p>
          <a:p>
            <a:pPr marL="1257300" lvl="2" indent="-342900" algn="just"/>
            <a:r>
              <a:rPr lang="en-US" sz="1900" b="0" i="0" dirty="0">
                <a:effectLst/>
                <a:latin typeface="Aptos" panose="020B0004020202020204" pitchFamily="34" charset="0"/>
              </a:rPr>
              <a:t>Level 3 consequences could result in long-term suspension/expulsion.</a:t>
            </a:r>
          </a:p>
          <a:p>
            <a:pPr marL="36900" indent="0">
              <a:buNone/>
            </a:pPr>
            <a:endParaRPr lang="en-US" sz="1800" spc="0" dirty="0">
              <a:effectLst/>
              <a:latin typeface="Times New Roman" panose="02020603050405020304" pitchFamily="18" charset="0"/>
              <a:ea typeface="Times" panose="02020603050405020304" pitchFamily="18" charset="0"/>
            </a:endParaRPr>
          </a:p>
          <a:p>
            <a:pPr marL="36900" indent="0">
              <a:buNone/>
            </a:pPr>
            <a:r>
              <a:rPr lang="en-US" sz="1800" spc="0" dirty="0">
                <a:effectLst/>
                <a:latin typeface="Times New Roman" panose="02020603050405020304" pitchFamily="18" charset="0"/>
                <a:ea typeface="Times" panose="02020603050405020304" pitchFamily="18" charset="0"/>
              </a:rPr>
              <a:t>Habitual tardies will be considered willful disobedience or insubordination and receive consequences related to this behavior infraction. Student will not be refunded parking money for violation of the offense. CAR TROUBLE OR TRAFFIC ARE IS NOT AN EXCUSED TARDY.</a:t>
            </a:r>
          </a:p>
          <a:p>
            <a:pPr marL="36900" indent="0">
              <a:buNone/>
            </a:pPr>
            <a:endParaRPr lang="en-US" dirty="0"/>
          </a:p>
        </p:txBody>
      </p:sp>
    </p:spTree>
    <p:extLst>
      <p:ext uri="{BB962C8B-B14F-4D97-AF65-F5344CB8AC3E}">
        <p14:creationId xmlns:p14="http://schemas.microsoft.com/office/powerpoint/2010/main" val="3901564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F78B-E029-4034-8424-F3F62C475BF4}"/>
              </a:ext>
            </a:extLst>
          </p:cNvPr>
          <p:cNvSpPr>
            <a:spLocks noGrp="1"/>
          </p:cNvSpPr>
          <p:nvPr>
            <p:ph type="title"/>
          </p:nvPr>
        </p:nvSpPr>
        <p:spPr/>
        <p:txBody>
          <a:bodyPr/>
          <a:lstStyle/>
          <a:p>
            <a:r>
              <a:rPr lang="en-US" dirty="0"/>
              <a:t>Skipping (Class Cutting) </a:t>
            </a:r>
          </a:p>
        </p:txBody>
      </p:sp>
      <p:sp>
        <p:nvSpPr>
          <p:cNvPr id="3" name="Content Placeholder 2">
            <a:extLst>
              <a:ext uri="{FF2B5EF4-FFF2-40B4-BE49-F238E27FC236}">
                <a16:creationId xmlns:a16="http://schemas.microsoft.com/office/drawing/2014/main" id="{1B51E151-7B58-461B-BF9A-803E9804B4AB}"/>
              </a:ext>
            </a:extLst>
          </p:cNvPr>
          <p:cNvSpPr>
            <a:spLocks noGrp="1"/>
          </p:cNvSpPr>
          <p:nvPr>
            <p:ph idx="1"/>
          </p:nvPr>
        </p:nvSpPr>
        <p:spPr/>
        <p:txBody>
          <a:bodyPr/>
          <a:lstStyle/>
          <a:p>
            <a:r>
              <a:rPr lang="en-US" dirty="0"/>
              <a:t>You are considered skipping if you are more than 5 minutes late after the final bell has rung, or without permission from the teacher or authorization from the front office.</a:t>
            </a:r>
          </a:p>
          <a:p>
            <a:r>
              <a:rPr lang="en-US" dirty="0"/>
              <a:t>Consequences:</a:t>
            </a:r>
          </a:p>
          <a:p>
            <a:pPr marL="0" marR="0" indent="0" algn="just">
              <a:spcBef>
                <a:spcPts val="0"/>
              </a:spcBef>
              <a:spcAft>
                <a:spcPts val="400"/>
              </a:spcAft>
              <a:buNone/>
              <a:tabLst>
                <a:tab pos="342900" algn="l"/>
                <a:tab pos="628650" algn="l"/>
                <a:tab pos="800100" algn="l"/>
              </a:tabLst>
            </a:pPr>
            <a:r>
              <a:rPr lang="en-US" sz="1800" dirty="0">
                <a:solidFill>
                  <a:schemeClr val="bg2">
                    <a:lumMod val="20000"/>
                    <a:lumOff val="80000"/>
                  </a:schemeClr>
                </a:solidFill>
                <a:effectLst/>
                <a:latin typeface="Times New Roman" panose="02020603050405020304" pitchFamily="18" charset="0"/>
                <a:ea typeface="Times" panose="02020603050405020304" pitchFamily="18" charset="0"/>
              </a:rPr>
              <a:t>						1</a:t>
            </a:r>
            <a:r>
              <a:rPr lang="en-US" sz="1800" baseline="30000" dirty="0">
                <a:solidFill>
                  <a:schemeClr val="bg2">
                    <a:lumMod val="20000"/>
                    <a:lumOff val="80000"/>
                  </a:schemeClr>
                </a:solidFill>
                <a:effectLst/>
                <a:latin typeface="Times New Roman" panose="02020603050405020304" pitchFamily="18" charset="0"/>
                <a:ea typeface="Times" panose="02020603050405020304" pitchFamily="18" charset="0"/>
              </a:rPr>
              <a:t>st</a:t>
            </a:r>
            <a:r>
              <a:rPr lang="en-US" sz="1800" dirty="0">
                <a:solidFill>
                  <a:schemeClr val="bg2">
                    <a:lumMod val="20000"/>
                    <a:lumOff val="80000"/>
                  </a:schemeClr>
                </a:solidFill>
                <a:effectLst/>
                <a:latin typeface="Times New Roman" panose="02020603050405020304" pitchFamily="18" charset="0"/>
                <a:ea typeface="Times" panose="02020603050405020304" pitchFamily="18" charset="0"/>
              </a:rPr>
              <a:t> Offense-  Minimum two (2) days ISS</a:t>
            </a:r>
          </a:p>
          <a:p>
            <a:pPr marL="0" marR="0" indent="0" algn="just">
              <a:spcBef>
                <a:spcPts val="0"/>
              </a:spcBef>
              <a:spcAft>
                <a:spcPts val="400"/>
              </a:spcAft>
              <a:buNone/>
              <a:tabLst>
                <a:tab pos="342900" algn="l"/>
                <a:tab pos="628650" algn="l"/>
                <a:tab pos="800100" algn="l"/>
              </a:tabLst>
            </a:pPr>
            <a:r>
              <a:rPr lang="en-US" sz="1800" dirty="0">
                <a:solidFill>
                  <a:schemeClr val="bg2">
                    <a:lumMod val="20000"/>
                    <a:lumOff val="80000"/>
                  </a:schemeClr>
                </a:solidFill>
                <a:effectLst/>
                <a:latin typeface="Times New Roman" panose="02020603050405020304" pitchFamily="18" charset="0"/>
                <a:ea typeface="Times" panose="02020603050405020304" pitchFamily="18" charset="0"/>
              </a:rPr>
              <a:t>						2</a:t>
            </a:r>
            <a:r>
              <a:rPr lang="en-US" sz="1800" baseline="30000" dirty="0">
                <a:solidFill>
                  <a:schemeClr val="bg2">
                    <a:lumMod val="20000"/>
                    <a:lumOff val="80000"/>
                  </a:schemeClr>
                </a:solidFill>
                <a:effectLst/>
                <a:latin typeface="Times New Roman" panose="02020603050405020304" pitchFamily="18" charset="0"/>
                <a:ea typeface="Times" panose="02020603050405020304" pitchFamily="18" charset="0"/>
              </a:rPr>
              <a:t>nd</a:t>
            </a:r>
            <a:r>
              <a:rPr lang="en-US" sz="1800" dirty="0">
                <a:solidFill>
                  <a:schemeClr val="bg2">
                    <a:lumMod val="20000"/>
                    <a:lumOff val="80000"/>
                  </a:schemeClr>
                </a:solidFill>
                <a:effectLst/>
                <a:latin typeface="Times New Roman" panose="02020603050405020304" pitchFamily="18" charset="0"/>
                <a:ea typeface="Times" panose="02020603050405020304" pitchFamily="18" charset="0"/>
              </a:rPr>
              <a:t> Offense- Minimum three (3) days ISS</a:t>
            </a:r>
          </a:p>
          <a:p>
            <a:pPr marL="0" marR="0" indent="0" algn="just">
              <a:spcBef>
                <a:spcPts val="0"/>
              </a:spcBef>
              <a:spcAft>
                <a:spcPts val="400"/>
              </a:spcAft>
              <a:buNone/>
              <a:tabLst>
                <a:tab pos="342900" algn="l"/>
                <a:tab pos="628650" algn="l"/>
                <a:tab pos="800100" algn="l"/>
              </a:tabLst>
            </a:pPr>
            <a:r>
              <a:rPr lang="en-US" sz="1800" dirty="0">
                <a:solidFill>
                  <a:schemeClr val="bg2">
                    <a:lumMod val="20000"/>
                    <a:lumOff val="80000"/>
                  </a:schemeClr>
                </a:solidFill>
                <a:effectLst/>
                <a:latin typeface="Times New Roman" panose="02020603050405020304" pitchFamily="18" charset="0"/>
                <a:ea typeface="Times" panose="02020603050405020304" pitchFamily="18" charset="0"/>
              </a:rPr>
              <a:t>						3</a:t>
            </a:r>
            <a:r>
              <a:rPr lang="en-US" sz="1800" baseline="30000" dirty="0">
                <a:solidFill>
                  <a:schemeClr val="bg2">
                    <a:lumMod val="20000"/>
                    <a:lumOff val="80000"/>
                  </a:schemeClr>
                </a:solidFill>
                <a:effectLst/>
                <a:latin typeface="Times New Roman" panose="02020603050405020304" pitchFamily="18" charset="0"/>
                <a:ea typeface="Times" panose="02020603050405020304" pitchFamily="18" charset="0"/>
              </a:rPr>
              <a:t>rd</a:t>
            </a:r>
            <a:r>
              <a:rPr lang="en-US" sz="1800" dirty="0">
                <a:solidFill>
                  <a:schemeClr val="bg2">
                    <a:lumMod val="20000"/>
                    <a:lumOff val="80000"/>
                  </a:schemeClr>
                </a:solidFill>
                <a:effectLst/>
                <a:latin typeface="Times New Roman" panose="02020603050405020304" pitchFamily="18" charset="0"/>
                <a:ea typeface="Times" panose="02020603050405020304" pitchFamily="18" charset="0"/>
              </a:rPr>
              <a:t> Offense-  Minimum five (5) days ISS and parking privileges revoked </a:t>
            </a:r>
          </a:p>
          <a:p>
            <a:pPr lvl="1"/>
            <a:endParaRPr lang="en-US" dirty="0"/>
          </a:p>
          <a:p>
            <a:endParaRPr lang="en-US" dirty="0"/>
          </a:p>
        </p:txBody>
      </p:sp>
    </p:spTree>
    <p:extLst>
      <p:ext uri="{BB962C8B-B14F-4D97-AF65-F5344CB8AC3E}">
        <p14:creationId xmlns:p14="http://schemas.microsoft.com/office/powerpoint/2010/main" val="3244037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F78B-E029-4034-8424-F3F62C475BF4}"/>
              </a:ext>
            </a:extLst>
          </p:cNvPr>
          <p:cNvSpPr>
            <a:spLocks noGrp="1"/>
          </p:cNvSpPr>
          <p:nvPr>
            <p:ph type="title"/>
          </p:nvPr>
        </p:nvSpPr>
        <p:spPr/>
        <p:txBody>
          <a:bodyPr/>
          <a:lstStyle/>
          <a:p>
            <a:r>
              <a:rPr lang="en-US" dirty="0"/>
              <a:t>Harassment</a:t>
            </a:r>
          </a:p>
        </p:txBody>
      </p:sp>
      <p:sp>
        <p:nvSpPr>
          <p:cNvPr id="3" name="Content Placeholder 2">
            <a:extLst>
              <a:ext uri="{FF2B5EF4-FFF2-40B4-BE49-F238E27FC236}">
                <a16:creationId xmlns:a16="http://schemas.microsoft.com/office/drawing/2014/main" id="{1B51E151-7B58-461B-BF9A-803E9804B4AB}"/>
              </a:ext>
            </a:extLst>
          </p:cNvPr>
          <p:cNvSpPr>
            <a:spLocks noGrp="1"/>
          </p:cNvSpPr>
          <p:nvPr>
            <p:ph idx="1"/>
          </p:nvPr>
        </p:nvSpPr>
        <p:spPr>
          <a:xfrm>
            <a:off x="343949" y="2076450"/>
            <a:ext cx="11568418" cy="4341128"/>
          </a:xfrm>
        </p:spPr>
        <p:txBody>
          <a:bodyPr>
            <a:normAutofit fontScale="77500" lnSpcReduction="20000"/>
          </a:bodyPr>
          <a:lstStyle/>
          <a:p>
            <a:r>
              <a:rPr lang="en-US" i="1" dirty="0"/>
              <a:t>‘Intentional, substantial, and unreasonable verbal, physical or written contact that is initiated, maintained, or repeated. No student shall engage in harassment, intimidation, or abuse of or toward any other student(s) District employees or other adults for any reason. This prohibition includes but is not limited to behaviors which ridicule, humiliate, harass, intimidate or abuse students or others based on actual or perceived race, creed, color, national origin, religion, sex, age, disability, sexual orientation, gender, gender identity or a physical characteristic’ (PCSD Handbook pg. 19)</a:t>
            </a:r>
          </a:p>
          <a:p>
            <a:r>
              <a:rPr lang="en-US" i="1" dirty="0"/>
              <a:t>‘No student shall threaten, either verbally, in writing, electronically, or by physical presence, expressed or implied, or conspire to cause bodily injury….</a:t>
            </a:r>
            <a:r>
              <a:rPr lang="en-US" dirty="0"/>
              <a:t> </a:t>
            </a:r>
            <a:r>
              <a:rPr lang="en-US" i="1" dirty="0"/>
              <a:t>However, this may also apply to actions of cyberbullying which occur through the use of electronic communication, whether or not the electronic act originated on school property or with school equipment.’ (PCSD Handbook pg. 19)</a:t>
            </a:r>
          </a:p>
          <a:p>
            <a:r>
              <a:rPr lang="en-US" dirty="0"/>
              <a:t>This includes THREATENING STATEMENTS.</a:t>
            </a:r>
          </a:p>
          <a:p>
            <a:r>
              <a:rPr lang="en-US" dirty="0"/>
              <a:t>Consequences: (Level 2-3)</a:t>
            </a:r>
          </a:p>
          <a:p>
            <a:pPr lvl="1"/>
            <a:r>
              <a:rPr lang="en-US" dirty="0"/>
              <a:t>Level 2- OSS </a:t>
            </a:r>
          </a:p>
          <a:p>
            <a:pPr lvl="1"/>
            <a:r>
              <a:rPr lang="en-US" dirty="0"/>
              <a:t>Level 3- Expulsion</a:t>
            </a:r>
          </a:p>
          <a:p>
            <a:pPr marL="0" marR="0" indent="0" algn="just">
              <a:spcBef>
                <a:spcPts val="0"/>
              </a:spcBef>
              <a:spcAft>
                <a:spcPts val="400"/>
              </a:spcAft>
              <a:buNone/>
              <a:tabLst>
                <a:tab pos="342900" algn="l"/>
                <a:tab pos="628650" algn="l"/>
                <a:tab pos="800100" algn="l"/>
              </a:tabLst>
            </a:pPr>
            <a:r>
              <a:rPr lang="en-US" sz="1800" dirty="0">
                <a:solidFill>
                  <a:schemeClr val="bg2">
                    <a:lumMod val="20000"/>
                    <a:lumOff val="80000"/>
                  </a:schemeClr>
                </a:solidFill>
                <a:effectLst/>
                <a:latin typeface="Times New Roman" panose="02020603050405020304" pitchFamily="18" charset="0"/>
                <a:ea typeface="Times" panose="02020603050405020304" pitchFamily="18" charset="0"/>
              </a:rPr>
              <a:t>												</a:t>
            </a:r>
            <a:endParaRPr lang="en-US" dirty="0"/>
          </a:p>
          <a:p>
            <a:endParaRPr lang="en-US" dirty="0"/>
          </a:p>
        </p:txBody>
      </p:sp>
    </p:spTree>
    <p:extLst>
      <p:ext uri="{BB962C8B-B14F-4D97-AF65-F5344CB8AC3E}">
        <p14:creationId xmlns:p14="http://schemas.microsoft.com/office/powerpoint/2010/main" val="3347273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F78B-E029-4034-8424-F3F62C475BF4}"/>
              </a:ext>
            </a:extLst>
          </p:cNvPr>
          <p:cNvSpPr>
            <a:spLocks noGrp="1"/>
          </p:cNvSpPr>
          <p:nvPr>
            <p:ph type="title"/>
          </p:nvPr>
        </p:nvSpPr>
        <p:spPr/>
        <p:txBody>
          <a:bodyPr/>
          <a:lstStyle/>
          <a:p>
            <a:r>
              <a:rPr lang="en-US" dirty="0"/>
              <a:t>Bullying</a:t>
            </a:r>
          </a:p>
        </p:txBody>
      </p:sp>
      <p:sp>
        <p:nvSpPr>
          <p:cNvPr id="3" name="Content Placeholder 2">
            <a:extLst>
              <a:ext uri="{FF2B5EF4-FFF2-40B4-BE49-F238E27FC236}">
                <a16:creationId xmlns:a16="http://schemas.microsoft.com/office/drawing/2014/main" id="{1B51E151-7B58-461B-BF9A-803E9804B4AB}"/>
              </a:ext>
            </a:extLst>
          </p:cNvPr>
          <p:cNvSpPr>
            <a:spLocks noGrp="1"/>
          </p:cNvSpPr>
          <p:nvPr>
            <p:ph idx="1"/>
          </p:nvPr>
        </p:nvSpPr>
        <p:spPr>
          <a:xfrm>
            <a:off x="276837" y="1627464"/>
            <a:ext cx="11618752" cy="5033395"/>
          </a:xfrm>
        </p:spPr>
        <p:txBody>
          <a:bodyPr>
            <a:normAutofit fontScale="92500" lnSpcReduction="10000"/>
          </a:bodyPr>
          <a:lstStyle/>
          <a:p>
            <a:r>
              <a:rPr lang="en-US" i="1" dirty="0"/>
              <a:t>Bullying behavior is defined as: </a:t>
            </a:r>
          </a:p>
          <a:p>
            <a:pPr lvl="1"/>
            <a:r>
              <a:rPr lang="en-US" i="1" dirty="0"/>
              <a:t>• Willful attempt or threat to inflict injury on another person when accompanied by an apparent present ability to do so or; </a:t>
            </a:r>
          </a:p>
          <a:p>
            <a:pPr lvl="1"/>
            <a:r>
              <a:rPr lang="en-US" i="1" dirty="0"/>
              <a:t>• Intentionally exhibiting a display of force such as would give the victim reason to fear or expect immediate bodily harm, or; </a:t>
            </a:r>
          </a:p>
          <a:p>
            <a:pPr lvl="1"/>
            <a:r>
              <a:rPr lang="en-US" i="1" dirty="0"/>
              <a:t>• Any intentional written, verbal or physical act, which a reasonable person would perceive as being intended to threaten, harass or intimidate that: </a:t>
            </a:r>
          </a:p>
          <a:p>
            <a:pPr lvl="2"/>
            <a:r>
              <a:rPr lang="en-US" i="1" dirty="0"/>
              <a:t>a. Causes substantial physical harm or bodily harm capable of being perceived by a person other than the victim and may include, but is not limited to, substantially blackened eyes, substantially swollen lips or other facial or body parts, or substantial bruises to body parts; </a:t>
            </a:r>
          </a:p>
          <a:p>
            <a:pPr lvl="2"/>
            <a:r>
              <a:rPr lang="en-US" i="1" dirty="0"/>
              <a:t>‘b. Has the effect of substantially interfering with the victim student’s education; </a:t>
            </a:r>
          </a:p>
          <a:p>
            <a:pPr lvl="2"/>
            <a:r>
              <a:rPr lang="en-US" i="1" dirty="0"/>
              <a:t>c. Is so severe, persistent or pervasive that it creates an intimidating or threatening educational environment; or </a:t>
            </a:r>
          </a:p>
          <a:p>
            <a:pPr lvl="2"/>
            <a:r>
              <a:rPr lang="en-US" i="1" dirty="0"/>
              <a:t>d. Has the effect of substantially disrupting the orderly operation of the school. (PCSD Handbook pg. 19)</a:t>
            </a:r>
          </a:p>
          <a:p>
            <a:r>
              <a:rPr lang="en-US" dirty="0"/>
              <a:t>Consequences:</a:t>
            </a:r>
            <a:r>
              <a:rPr lang="en-US" sz="1800" dirty="0">
                <a:solidFill>
                  <a:schemeClr val="bg2">
                    <a:lumMod val="20000"/>
                    <a:lumOff val="80000"/>
                  </a:schemeClr>
                </a:solidFill>
                <a:effectLst/>
                <a:latin typeface="Times New Roman" panose="02020603050405020304" pitchFamily="18" charset="0"/>
                <a:ea typeface="Times" panose="02020603050405020304" pitchFamily="18" charset="0"/>
              </a:rPr>
              <a:t>	1</a:t>
            </a:r>
            <a:r>
              <a:rPr lang="en-US" sz="1800" baseline="30000" dirty="0">
                <a:solidFill>
                  <a:schemeClr val="bg2">
                    <a:lumMod val="20000"/>
                    <a:lumOff val="80000"/>
                  </a:schemeClr>
                </a:solidFill>
                <a:effectLst/>
                <a:latin typeface="Times New Roman" panose="02020603050405020304" pitchFamily="18" charset="0"/>
                <a:ea typeface="Times" panose="02020603050405020304" pitchFamily="18" charset="0"/>
              </a:rPr>
              <a:t>st</a:t>
            </a:r>
            <a:r>
              <a:rPr lang="en-US" sz="1800" dirty="0">
                <a:solidFill>
                  <a:schemeClr val="bg2">
                    <a:lumMod val="20000"/>
                    <a:lumOff val="80000"/>
                  </a:schemeClr>
                </a:solidFill>
                <a:effectLst/>
                <a:latin typeface="Times New Roman" panose="02020603050405020304" pitchFamily="18" charset="0"/>
                <a:ea typeface="Times" panose="02020603050405020304" pitchFamily="18" charset="0"/>
              </a:rPr>
              <a:t> and 2</a:t>
            </a:r>
            <a:r>
              <a:rPr lang="en-US" sz="1800" baseline="30000" dirty="0">
                <a:solidFill>
                  <a:schemeClr val="bg2">
                    <a:lumMod val="20000"/>
                    <a:lumOff val="80000"/>
                  </a:schemeClr>
                </a:solidFill>
                <a:effectLst/>
                <a:latin typeface="Times New Roman" panose="02020603050405020304" pitchFamily="18" charset="0"/>
                <a:ea typeface="Times" panose="02020603050405020304" pitchFamily="18" charset="0"/>
              </a:rPr>
              <a:t>nd</a:t>
            </a:r>
            <a:r>
              <a:rPr lang="en-US" sz="1800" dirty="0">
                <a:solidFill>
                  <a:schemeClr val="bg2">
                    <a:lumMod val="20000"/>
                    <a:lumOff val="80000"/>
                  </a:schemeClr>
                </a:solidFill>
                <a:effectLst/>
                <a:latin typeface="Times New Roman" panose="02020603050405020304" pitchFamily="18" charset="0"/>
                <a:ea typeface="Times" panose="02020603050405020304" pitchFamily="18" charset="0"/>
              </a:rPr>
              <a:t> Offense-  Minimum five (5) days OSS</a:t>
            </a:r>
          </a:p>
          <a:p>
            <a:pPr marL="0" marR="0" indent="0" algn="just">
              <a:spcBef>
                <a:spcPts val="0"/>
              </a:spcBef>
              <a:spcAft>
                <a:spcPts val="400"/>
              </a:spcAft>
              <a:buNone/>
              <a:tabLst>
                <a:tab pos="342900" algn="l"/>
                <a:tab pos="628650" algn="l"/>
                <a:tab pos="800100" algn="l"/>
              </a:tabLst>
            </a:pPr>
            <a:r>
              <a:rPr lang="en-US" sz="1800" dirty="0">
                <a:solidFill>
                  <a:schemeClr val="bg2">
                    <a:lumMod val="20000"/>
                    <a:lumOff val="80000"/>
                  </a:schemeClr>
                </a:solidFill>
                <a:effectLst/>
                <a:latin typeface="Times New Roman" panose="02020603050405020304" pitchFamily="18" charset="0"/>
                <a:ea typeface="Times" panose="02020603050405020304" pitchFamily="18" charset="0"/>
              </a:rPr>
              <a:t>							3</a:t>
            </a:r>
            <a:r>
              <a:rPr lang="en-US" sz="1800" baseline="30000" dirty="0">
                <a:solidFill>
                  <a:schemeClr val="bg2">
                    <a:lumMod val="20000"/>
                    <a:lumOff val="80000"/>
                  </a:schemeClr>
                </a:solidFill>
                <a:effectLst/>
                <a:latin typeface="Times New Roman" panose="02020603050405020304" pitchFamily="18" charset="0"/>
                <a:ea typeface="Times" panose="02020603050405020304" pitchFamily="18" charset="0"/>
              </a:rPr>
              <a:t>rd</a:t>
            </a:r>
            <a:r>
              <a:rPr lang="en-US" sz="1800" dirty="0">
                <a:solidFill>
                  <a:schemeClr val="bg2">
                    <a:lumMod val="20000"/>
                    <a:lumOff val="80000"/>
                  </a:schemeClr>
                </a:solidFill>
                <a:effectLst/>
                <a:latin typeface="Times New Roman" panose="02020603050405020304" pitchFamily="18" charset="0"/>
                <a:ea typeface="Times" panose="02020603050405020304" pitchFamily="18" charset="0"/>
              </a:rPr>
              <a:t> Offense- </a:t>
            </a:r>
            <a:r>
              <a:rPr lang="en-US" sz="1700" dirty="0">
                <a:solidFill>
                  <a:schemeClr val="bg2">
                    <a:lumMod val="20000"/>
                    <a:lumOff val="80000"/>
                  </a:schemeClr>
                </a:solidFill>
                <a:effectLst/>
                <a:latin typeface="Times New Roman" panose="02020603050405020304" pitchFamily="18" charset="0"/>
                <a:ea typeface="Times" panose="02020603050405020304" pitchFamily="18" charset="0"/>
                <a:sym typeface="Wingdings" panose="05000000000000000000" pitchFamily="2" charset="2"/>
              </a:rPr>
              <a:t>Recommendation to be expelled </a:t>
            </a:r>
            <a:r>
              <a:rPr lang="en-US" sz="1700" dirty="0">
                <a:solidFill>
                  <a:schemeClr val="bg2">
                    <a:lumMod val="20000"/>
                    <a:lumOff val="80000"/>
                  </a:schemeClr>
                </a:solidFill>
                <a:effectLst/>
                <a:latin typeface="Times New Roman" panose="02020603050405020304" pitchFamily="18" charset="0"/>
                <a:ea typeface="Times" panose="02020603050405020304" pitchFamily="18" charset="0"/>
              </a:rPr>
              <a:t>for at least one (1) calendar school year</a:t>
            </a:r>
          </a:p>
          <a:p>
            <a:pPr marL="0" marR="0" indent="0" algn="just">
              <a:spcBef>
                <a:spcPts val="0"/>
              </a:spcBef>
              <a:spcAft>
                <a:spcPts val="400"/>
              </a:spcAft>
              <a:buNone/>
              <a:tabLst>
                <a:tab pos="342900" algn="l"/>
                <a:tab pos="628650" algn="l"/>
                <a:tab pos="800100" algn="l"/>
              </a:tabLst>
            </a:pPr>
            <a:r>
              <a:rPr lang="en-US" sz="1800" dirty="0">
                <a:solidFill>
                  <a:schemeClr val="bg2">
                    <a:lumMod val="20000"/>
                    <a:lumOff val="80000"/>
                  </a:schemeClr>
                </a:solidFill>
                <a:effectLst/>
                <a:latin typeface="Times New Roman" panose="02020603050405020304" pitchFamily="18" charset="0"/>
                <a:ea typeface="Times" panose="02020603050405020304" pitchFamily="18" charset="0"/>
              </a:rPr>
              <a:t>						</a:t>
            </a:r>
            <a:endParaRPr lang="en-US" dirty="0"/>
          </a:p>
          <a:p>
            <a:endParaRPr lang="en-US" dirty="0"/>
          </a:p>
        </p:txBody>
      </p:sp>
    </p:spTree>
    <p:extLst>
      <p:ext uri="{BB962C8B-B14F-4D97-AF65-F5344CB8AC3E}">
        <p14:creationId xmlns:p14="http://schemas.microsoft.com/office/powerpoint/2010/main" val="30936694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Override1.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2.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9B453C-F2B2-4ECA-A6ED-7DBEF1B6D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A3AD49-9331-450C-A2FE-6857A4DB38C6}">
  <ds:schemaRefs>
    <ds:schemaRef ds:uri="http://purl.org/dc/dcmitype/"/>
    <ds:schemaRef ds:uri="http://purl.org/dc/terms/"/>
    <ds:schemaRef ds:uri="71af3243-3dd4-4a8d-8c0d-dd76da1f02a5"/>
    <ds:schemaRef ds:uri="http://schemas.openxmlformats.org/package/2006/metadata/core-properties"/>
    <ds:schemaRef ds:uri="http://schemas.microsoft.com/office/2006/metadata/properties"/>
    <ds:schemaRef ds:uri="16c05727-aa75-4e4a-9b5f-8a80a1165891"/>
    <ds:schemaRef ds:uri="http://schemas.microsoft.com/office/2006/documentManagement/types"/>
    <ds:schemaRef ds:uri="http://purl.org/dc/elements/1.1/"/>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73CC670F-05B9-4BB7-BA2C-0DE5B5C1E5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{4A589303-3FE6-422E-8F21-80082E576290}tf00934815_win32</Template>
  <TotalTime>2020</TotalTime>
  <Words>2962</Words>
  <Application>Microsoft Office PowerPoint</Application>
  <PresentationFormat>Widescreen</PresentationFormat>
  <Paragraphs>232</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Aptos</vt:lpstr>
      <vt:lpstr>Arial</vt:lpstr>
      <vt:lpstr>Courier New</vt:lpstr>
      <vt:lpstr>Goudy Old Style</vt:lpstr>
      <vt:lpstr>Segoe UI</vt:lpstr>
      <vt:lpstr>Times New Roman</vt:lpstr>
      <vt:lpstr>Wingdings</vt:lpstr>
      <vt:lpstr>Wingdings 2</vt:lpstr>
      <vt:lpstr>SlateVTI</vt:lpstr>
      <vt:lpstr>12th Grade Class Meeting</vt:lpstr>
      <vt:lpstr>Introduction</vt:lpstr>
      <vt:lpstr>Attendance</vt:lpstr>
      <vt:lpstr>Attendance</vt:lpstr>
      <vt:lpstr>Attendance</vt:lpstr>
      <vt:lpstr>Attendance</vt:lpstr>
      <vt:lpstr>Skipping (Class Cutting) </vt:lpstr>
      <vt:lpstr>Harassment</vt:lpstr>
      <vt:lpstr>Bullying</vt:lpstr>
      <vt:lpstr>Where do I go to report?</vt:lpstr>
      <vt:lpstr>Beat the Bell Campaign!!</vt:lpstr>
      <vt:lpstr>Beat the Bell Incentives</vt:lpstr>
      <vt:lpstr>Dress Code</vt:lpstr>
      <vt:lpstr>Parking</vt:lpstr>
      <vt:lpstr>Vaping</vt:lpstr>
      <vt:lpstr>Expectations</vt:lpstr>
      <vt:lpstr>Personal Communications/ Electronic Devices Policy (PCSD Handbook pgs. 16-17)</vt:lpstr>
      <vt:lpstr>School Issued Laptops</vt:lpstr>
      <vt:lpstr>Hallway and Bathroom Passes (MINGA and Color-Coded Lanyards)</vt:lpstr>
      <vt:lpstr>Parent Portal</vt:lpstr>
      <vt:lpstr>Testing</vt:lpstr>
      <vt:lpstr>Senior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Meeting</dc:title>
  <dc:creator>Heather A. Dejohn-Mathis</dc:creator>
  <cp:lastModifiedBy>Heather A. Dejohn-Mathis</cp:lastModifiedBy>
  <cp:revision>48</cp:revision>
  <cp:lastPrinted>2023-08-03T12:52:14Z</cp:lastPrinted>
  <dcterms:created xsi:type="dcterms:W3CDTF">2021-07-28T15:59:03Z</dcterms:created>
  <dcterms:modified xsi:type="dcterms:W3CDTF">2024-08-07T22:51:26Z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